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362" r:id="rId3"/>
    <p:sldId id="270" r:id="rId4"/>
    <p:sldId id="263" r:id="rId5"/>
    <p:sldId id="299" r:id="rId6"/>
    <p:sldId id="301" r:id="rId7"/>
    <p:sldId id="333" r:id="rId8"/>
    <p:sldId id="336" r:id="rId9"/>
    <p:sldId id="340" r:id="rId10"/>
    <p:sldId id="338" r:id="rId11"/>
    <p:sldId id="342" r:id="rId12"/>
    <p:sldId id="356" r:id="rId13"/>
    <p:sldId id="357" r:id="rId14"/>
    <p:sldId id="349" r:id="rId15"/>
    <p:sldId id="358" r:id="rId16"/>
    <p:sldId id="351" r:id="rId17"/>
    <p:sldId id="352" r:id="rId18"/>
    <p:sldId id="353" r:id="rId19"/>
    <p:sldId id="359" r:id="rId20"/>
    <p:sldId id="360" r:id="rId21"/>
    <p:sldId id="354" r:id="rId22"/>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33"/>
  </p:normalViewPr>
  <p:slideViewPr>
    <p:cSldViewPr>
      <p:cViewPr varScale="1">
        <p:scale>
          <a:sx n="90" d="100"/>
          <a:sy n="90" d="100"/>
        </p:scale>
        <p:origin x="1736" y="19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6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1/4/23</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2422329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2650" y="82550"/>
            <a:ext cx="5484813" cy="4113213"/>
          </a:xfrm>
        </p:spPr>
      </p:sp>
      <p:sp>
        <p:nvSpPr>
          <p:cNvPr id="3" name="Notes Placeholder 2"/>
          <p:cNvSpPr>
            <a:spLocks noGrp="1"/>
          </p:cNvSpPr>
          <p:nvPr>
            <p:ph type="body" idx="1"/>
          </p:nvPr>
        </p:nvSpPr>
        <p:spPr>
          <a:xfrm>
            <a:off x="196850" y="4287839"/>
            <a:ext cx="6781799" cy="5068886"/>
          </a:xfrm>
        </p:spPr>
        <p:txBody>
          <a:bodyPr>
            <a:normAutofit/>
          </a:bodyPr>
          <a:lstStyle/>
          <a:p>
            <a:r>
              <a:rPr lang="en-US" sz="1000" dirty="0"/>
              <a:t>As someone aptly put it, Philippians is Paul’s love letter to the church there.  One can only imagine how gratifying it must have been to get this letter from an old friend and warrior with whom they had a very close relationship.  Philippians is written by Paul while he was under house arrest in Rome around 62 AD, about ten years after the church was established on Paul’s second missionary journey  (Acts 16; 1:12-14).  Epaphroditus came to Rome  as a messenger from the Philippian church to bring Paul a gift or an offering (Phil. 4:10-14).  Paul calls the gift “a fragrant offering, an acceptable sacrifice, pleasing to God” (4:18). Epaphroditus nearly dies while in Rome but he does recover and Paul sends him back to Philippi with this letter of thanksgiving for their gift.  The church at Philippi was special to Paul; more than their money, Paul fed off their love and fellowship: “it was good of you to </a:t>
            </a:r>
            <a:r>
              <a:rPr lang="en-US" sz="1000" b="1" dirty="0"/>
              <a:t>share i</a:t>
            </a:r>
            <a:r>
              <a:rPr lang="en-US" sz="1000" dirty="0"/>
              <a:t>n my troubles” (Phil. 4:14).  Throughout his life Paul had endured all kinds of suffering and he was well known “throughout the whole imperial guard” (1:13).  Paul addresses the letter, ”To all God’s holy people in Christ Jesus at Philippi, together with the overseers and deacons” (1:1).  This passage very simply identifies the simple organization of the local church.  The key word in this short epistle is “joy” (or a derivative) and is used some twenty different times to emphasize the true contentment that comes from having a right relationship with Christ, even when things are not going your way.  While most of the message is positive there were a few problems among them; i.e., there apparently was a problem among two sisters (4:2), and secondly, the church was warned to be on guard against false teachers (3:2, 18).  Philippians is not just a letter; it is a very personal letter.  A simple outline: : Chapter 1: Christ is our </a:t>
            </a:r>
            <a:r>
              <a:rPr lang="en-US" sz="1000" b="1" i="1" dirty="0"/>
              <a:t>purpose</a:t>
            </a:r>
            <a:r>
              <a:rPr lang="en-US" sz="1000" i="1" dirty="0"/>
              <a:t> </a:t>
            </a:r>
            <a:r>
              <a:rPr lang="en-US" sz="1000" dirty="0"/>
              <a:t>(see v. 21); Chapter 2: Christ is our </a:t>
            </a:r>
            <a:r>
              <a:rPr lang="en-US" sz="1000" b="1" i="1" dirty="0"/>
              <a:t>pattern</a:t>
            </a:r>
            <a:r>
              <a:rPr lang="en-US" sz="1000" dirty="0"/>
              <a:t> (see v.5); Chapter 3: Christ is our </a:t>
            </a:r>
            <a:r>
              <a:rPr lang="en-US" sz="1000" b="1" i="1" dirty="0"/>
              <a:t>prize</a:t>
            </a:r>
            <a:r>
              <a:rPr lang="en-US" sz="1000" b="1" dirty="0"/>
              <a:t> </a:t>
            </a:r>
            <a:r>
              <a:rPr lang="en-US" sz="1000" dirty="0"/>
              <a:t>(see vv. 13-14e); Chapter 4: Christ is our </a:t>
            </a:r>
            <a:r>
              <a:rPr lang="en-US" sz="1000" b="1" i="1" dirty="0"/>
              <a:t>provision</a:t>
            </a:r>
            <a:r>
              <a:rPr lang="en-US" sz="1000" dirty="0"/>
              <a:t> (see vv. 13, 19).  The theme ”Jesus Christ and Him crucified” permeates the letter.  </a:t>
            </a:r>
            <a:endParaRPr lang="en-US" sz="1000" i="1" dirty="0"/>
          </a:p>
          <a:p>
            <a:endParaRPr lang="en-US" sz="1000" dirty="0"/>
          </a:p>
          <a:p>
            <a:r>
              <a:rPr lang="en-US" sz="1000" b="1" u="sng" dirty="0"/>
              <a:t>Application</a:t>
            </a:r>
            <a:endParaRPr lang="en-US" sz="1000" dirty="0"/>
          </a:p>
          <a:p>
            <a:endParaRPr lang="en-US" sz="1000" b="1" u="sng" dirty="0"/>
          </a:p>
          <a:p>
            <a:pPr marL="685800" lvl="1" indent="-228600">
              <a:buAutoNum type="arabicPeriod"/>
            </a:pPr>
            <a:r>
              <a:rPr lang="en-US" sz="1000" dirty="0"/>
              <a:t>Paul saw the brethren at Philippi as “partners” expressing the closeness he felt with these brethren (1:1-11).  How do we view brethren? Are we close?</a:t>
            </a:r>
          </a:p>
          <a:p>
            <a:pPr marL="685800" lvl="1" indent="-228600">
              <a:buAutoNum type="arabicPeriod"/>
            </a:pPr>
            <a:r>
              <a:rPr lang="en-US" sz="1000" dirty="0"/>
              <a:t>He tells us how to live and how to die - to stand firm “in Christ” (1:12-30). Can it be said that we live for Christ?</a:t>
            </a:r>
          </a:p>
          <a:p>
            <a:pPr marL="685800" lvl="1" indent="-228600">
              <a:buAutoNum type="arabicPeriod"/>
            </a:pPr>
            <a:r>
              <a:rPr lang="en-US" sz="1000" dirty="0"/>
              <a:t>He tells us how to serve and be holy (2:1-18).  Serving God demands action.  Do we act when opportunity arises?</a:t>
            </a:r>
          </a:p>
          <a:p>
            <a:pPr marL="685800" lvl="1" indent="-228600">
              <a:buAutoNum type="arabicPeriod"/>
            </a:pPr>
            <a:r>
              <a:rPr lang="en-US" sz="1000" dirty="0"/>
              <a:t>He encourages us to “know Christ” up close - to </a:t>
            </a:r>
            <a:r>
              <a:rPr lang="en-US" sz="1000" i="1" dirty="0"/>
              <a:t>press on</a:t>
            </a:r>
            <a:r>
              <a:rPr lang="en-US" sz="1000" dirty="0"/>
              <a:t> when things are hard with an eye on the goal (3:1-4:1).  Do you love Christ? Do we know Him up close? </a:t>
            </a:r>
          </a:p>
          <a:p>
            <a:pPr marL="685800" lvl="1" indent="-228600">
              <a:buAutoNum type="arabicPeriod"/>
            </a:pPr>
            <a:r>
              <a:rPr lang="en-US" sz="1000" dirty="0"/>
              <a:t>He tells us how to co-exist well within the church environment - caring and sharing (4:2-23).  Do we care for each other as we should? Can you recall a recent time where you expressed that with words and/or action?</a:t>
            </a:r>
          </a:p>
          <a:p>
            <a:endParaRPr lang="en-US" sz="1000" dirty="0"/>
          </a:p>
          <a:p>
            <a:r>
              <a:rPr lang="en-US" sz="1000" b="1" dirty="0"/>
              <a:t>Key thought: </a:t>
            </a:r>
            <a:r>
              <a:rPr lang="en-US" sz="1000" dirty="0"/>
              <a:t>Pressing on toward the goal requires forgetting things that hinder us from growing.  That means we have to forget both our failures and our successes; we must not let past sins, mistakes, and successes keep us from our goal.  That takes work or “pressing.”   </a:t>
            </a:r>
          </a:p>
          <a:p>
            <a:pPr marL="685800" lvl="1" indent="-228600">
              <a:buAutoNum type="arabicPeriod"/>
            </a:pPr>
            <a:endParaRPr lang="en-US" sz="1000" dirty="0"/>
          </a:p>
          <a:p>
            <a:pPr marL="685800" lvl="1" indent="-228600">
              <a:buAutoNum type="arabicPeriod"/>
            </a:pPr>
            <a:endParaRPr 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dirty="0"/>
          </a:p>
        </p:txBody>
      </p:sp>
    </p:spTree>
    <p:extLst>
      <p:ext uri="{BB962C8B-B14F-4D97-AF65-F5344CB8AC3E}">
        <p14:creationId xmlns:p14="http://schemas.microsoft.com/office/powerpoint/2010/main" val="205750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1/4/23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1/4/23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Philippians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F58B-46BA-564D-ABBB-4F74A02F6424}"/>
              </a:ext>
            </a:extLst>
          </p:cNvPr>
          <p:cNvSpPr>
            <a:spLocks noGrp="1"/>
          </p:cNvSpPr>
          <p:nvPr>
            <p:ph type="title"/>
          </p:nvPr>
        </p:nvSpPr>
        <p:spPr>
          <a:xfrm>
            <a:off x="147637" y="20955"/>
            <a:ext cx="8848726" cy="1608046"/>
          </a:xfrm>
        </p:spPr>
        <p:txBody>
          <a:bodyPr>
            <a:normAutofit/>
          </a:bodyPr>
          <a:lstStyle/>
          <a:p>
            <a:r>
              <a:rPr lang="en-US" sz="3200" dirty="0"/>
              <a:t>The Third Missionary Journey (Acts 18:23-21:17)</a:t>
            </a:r>
          </a:p>
        </p:txBody>
      </p:sp>
      <p:sp>
        <p:nvSpPr>
          <p:cNvPr id="4" name="TextBox 3">
            <a:extLst>
              <a:ext uri="{FF2B5EF4-FFF2-40B4-BE49-F238E27FC236}">
                <a16:creationId xmlns:a16="http://schemas.microsoft.com/office/drawing/2014/main" id="{429802CA-FE44-BD41-8B61-4F3E5E1CCF9D}"/>
              </a:ext>
            </a:extLst>
          </p:cNvPr>
          <p:cNvSpPr txBox="1"/>
          <p:nvPr/>
        </p:nvSpPr>
        <p:spPr>
          <a:xfrm>
            <a:off x="39680" y="1567446"/>
            <a:ext cx="1709738" cy="5170646"/>
          </a:xfrm>
          <a:prstGeom prst="rect">
            <a:avLst/>
          </a:prstGeom>
          <a:solidFill>
            <a:schemeClr val="accent1"/>
          </a:solidFill>
        </p:spPr>
        <p:txBody>
          <a:bodyPr wrap="square" rtlCol="0">
            <a:spAutoFit/>
          </a:bodyPr>
          <a:lstStyle/>
          <a:p>
            <a:r>
              <a:rPr lang="en-US" b="1" dirty="0"/>
              <a:t>COMPANIONS </a:t>
            </a:r>
            <a:r>
              <a:rPr lang="en-US" sz="1600" dirty="0"/>
              <a:t>Paul-several men are named along the way: Timothy (19:22; 20:4; Eph. 19:22); Gaius (19:29; 20:4); Others from 20:4: Aristarchus, Sopater, Secundus, Tychicus; and Titus (2 Cor. 7:5-7).   </a:t>
            </a:r>
          </a:p>
          <a:p>
            <a:endParaRPr lang="en-US" sz="800" dirty="0"/>
          </a:p>
          <a:p>
            <a:r>
              <a:rPr lang="en-US" b="1" dirty="0"/>
              <a:t>TIME</a:t>
            </a:r>
            <a:r>
              <a:rPr lang="en-US" dirty="0"/>
              <a:t>: About 4 ½ years  (AD 53-58).</a:t>
            </a:r>
          </a:p>
          <a:p>
            <a:endParaRPr lang="en-US" sz="800" b="1" dirty="0"/>
          </a:p>
          <a:p>
            <a:r>
              <a:rPr lang="en-US" b="1" dirty="0"/>
              <a:t>DISTANCE</a:t>
            </a:r>
            <a:r>
              <a:rPr lang="en-US" dirty="0"/>
              <a:t> -  </a:t>
            </a:r>
            <a:r>
              <a:rPr lang="en-US" sz="1600" dirty="0"/>
              <a:t>2800-3000 miles</a:t>
            </a:r>
          </a:p>
        </p:txBody>
      </p:sp>
      <p:sp>
        <p:nvSpPr>
          <p:cNvPr id="7" name="TextBox 6">
            <a:extLst>
              <a:ext uri="{FF2B5EF4-FFF2-40B4-BE49-F238E27FC236}">
                <a16:creationId xmlns:a16="http://schemas.microsoft.com/office/drawing/2014/main" id="{53CF41BA-684D-2C43-9E7D-0B0BA25861D9}"/>
              </a:ext>
            </a:extLst>
          </p:cNvPr>
          <p:cNvSpPr txBox="1"/>
          <p:nvPr/>
        </p:nvSpPr>
        <p:spPr>
          <a:xfrm>
            <a:off x="5791200" y="1567446"/>
            <a:ext cx="3352800" cy="3970318"/>
          </a:xfrm>
          <a:prstGeom prst="rect">
            <a:avLst/>
          </a:prstGeom>
          <a:solidFill>
            <a:schemeClr val="bg2"/>
          </a:solidFill>
          <a:ln>
            <a:solidFill>
              <a:schemeClr val="accent2">
                <a:lumMod val="60000"/>
                <a:lumOff val="40000"/>
              </a:schemeClr>
            </a:solidFill>
          </a:ln>
        </p:spPr>
        <p:txBody>
          <a:bodyPr wrap="square" rtlCol="0">
            <a:spAutoFit/>
          </a:bodyPr>
          <a:lstStyle/>
          <a:p>
            <a:r>
              <a:rPr lang="en-US" b="1" dirty="0"/>
              <a:t>X.      ISLAND SAMOS </a:t>
            </a:r>
          </a:p>
          <a:p>
            <a:r>
              <a:rPr lang="en-US" b="1" dirty="0"/>
              <a:t>            </a:t>
            </a:r>
            <a:r>
              <a:rPr lang="en-US" dirty="0"/>
              <a:t>1.  Trogyllum (20:15)      </a:t>
            </a:r>
          </a:p>
          <a:p>
            <a:pPr marL="400050" indent="-400050">
              <a:buAutoNum type="romanUcPeriod" startAt="11"/>
            </a:pPr>
            <a:r>
              <a:rPr lang="en-US" b="1" dirty="0"/>
              <a:t>  PROVINCE: </a:t>
            </a:r>
            <a:r>
              <a:rPr lang="en-US" dirty="0"/>
              <a:t>ASIA MINOR</a:t>
            </a:r>
          </a:p>
          <a:p>
            <a:r>
              <a:rPr lang="en-US" dirty="0"/>
              <a:t>           1.  Miletus (20:15-38)</a:t>
            </a:r>
          </a:p>
          <a:p>
            <a:pPr marL="400050" indent="-400050">
              <a:buAutoNum type="romanUcPeriod" startAt="12"/>
            </a:pPr>
            <a:r>
              <a:rPr lang="en-US" b="1" dirty="0"/>
              <a:t>  ISLAND COOS </a:t>
            </a:r>
            <a:r>
              <a:rPr lang="en-US" dirty="0"/>
              <a:t>(21:1)</a:t>
            </a:r>
          </a:p>
          <a:p>
            <a:pPr marL="400050" indent="-400050">
              <a:buAutoNum type="romanUcPeriod" startAt="12"/>
            </a:pPr>
            <a:r>
              <a:rPr lang="en-US" dirty="0"/>
              <a:t>  </a:t>
            </a:r>
            <a:r>
              <a:rPr lang="en-US" b="1" dirty="0"/>
              <a:t>ISLAND RHODES </a:t>
            </a:r>
            <a:r>
              <a:rPr lang="en-US" dirty="0"/>
              <a:t>(21:1)</a:t>
            </a:r>
          </a:p>
          <a:p>
            <a:pPr marL="400050" indent="-400050">
              <a:buAutoNum type="romanUcPeriod" startAt="12"/>
            </a:pPr>
            <a:r>
              <a:rPr lang="en-US" dirty="0"/>
              <a:t>  </a:t>
            </a:r>
            <a:r>
              <a:rPr lang="en-US" b="1" dirty="0"/>
              <a:t>PROVINCE: </a:t>
            </a:r>
            <a:r>
              <a:rPr lang="en-US" dirty="0"/>
              <a:t>ASIA MINOR </a:t>
            </a:r>
          </a:p>
          <a:p>
            <a:r>
              <a:rPr lang="en-US" dirty="0"/>
              <a:t>            1.  Patara (21:1)</a:t>
            </a:r>
          </a:p>
          <a:p>
            <a:r>
              <a:rPr lang="en-US" dirty="0"/>
              <a:t>XV.    </a:t>
            </a:r>
            <a:r>
              <a:rPr lang="en-US" b="1" dirty="0"/>
              <a:t>PROVINCE: </a:t>
            </a:r>
            <a:r>
              <a:rPr lang="en-US" dirty="0"/>
              <a:t>SYRIA</a:t>
            </a:r>
          </a:p>
          <a:p>
            <a:r>
              <a:rPr lang="en-US" dirty="0"/>
              <a:t>        A</a:t>
            </a:r>
            <a:r>
              <a:rPr lang="en-US" b="1" dirty="0"/>
              <a:t>.  </a:t>
            </a:r>
            <a:r>
              <a:rPr lang="en-US" dirty="0"/>
              <a:t>Region: Phoenicia (21:2)</a:t>
            </a:r>
          </a:p>
          <a:p>
            <a:r>
              <a:rPr lang="en-US" dirty="0"/>
              <a:t>             1.  Tyre (21”3-7)</a:t>
            </a:r>
          </a:p>
          <a:p>
            <a:r>
              <a:rPr lang="en-US" dirty="0"/>
              <a:t>             2.  Ptolemais (21:7)</a:t>
            </a:r>
          </a:p>
          <a:p>
            <a:r>
              <a:rPr lang="en-US" dirty="0"/>
              <a:t>             3.  Caesarea (21:8-14)</a:t>
            </a:r>
          </a:p>
          <a:p>
            <a:r>
              <a:rPr lang="en-US" dirty="0"/>
              <a:t>             4.  Jerusalem (21:15-17)</a:t>
            </a:r>
          </a:p>
        </p:txBody>
      </p:sp>
      <p:sp>
        <p:nvSpPr>
          <p:cNvPr id="8" name="TextBox 7">
            <a:extLst>
              <a:ext uri="{FF2B5EF4-FFF2-40B4-BE49-F238E27FC236}">
                <a16:creationId xmlns:a16="http://schemas.microsoft.com/office/drawing/2014/main" id="{EACAD28F-9500-1C48-A37E-D2642498E19A}"/>
              </a:ext>
            </a:extLst>
          </p:cNvPr>
          <p:cNvSpPr txBox="1"/>
          <p:nvPr/>
        </p:nvSpPr>
        <p:spPr>
          <a:xfrm>
            <a:off x="1795466" y="1567446"/>
            <a:ext cx="3933825" cy="4801314"/>
          </a:xfrm>
          <a:prstGeom prst="rect">
            <a:avLst/>
          </a:prstGeom>
          <a:solidFill>
            <a:schemeClr val="bg2"/>
          </a:solidFill>
          <a:ln>
            <a:solidFill>
              <a:schemeClr val="bg2"/>
            </a:solidFill>
          </a:ln>
        </p:spPr>
        <p:txBody>
          <a:bodyPr wrap="square" rtlCol="0">
            <a:spAutoFit/>
          </a:bodyPr>
          <a:lstStyle/>
          <a:p>
            <a:r>
              <a:rPr lang="en-US" b="1" dirty="0"/>
              <a:t>I.     PROVINCE: </a:t>
            </a:r>
            <a:r>
              <a:rPr lang="en-US" dirty="0"/>
              <a:t>SYRIA</a:t>
            </a:r>
          </a:p>
          <a:p>
            <a:pPr marL="800100" lvl="1" indent="-342900">
              <a:buFont typeface="+mj-lt"/>
              <a:buAutoNum type="arabicPeriod"/>
            </a:pPr>
            <a:r>
              <a:rPr lang="en-US" dirty="0"/>
              <a:t>Antioch (18:22-23)</a:t>
            </a:r>
          </a:p>
          <a:p>
            <a:pPr marL="400050" indent="-400050">
              <a:buAutoNum type="romanUcPeriod" startAt="2"/>
            </a:pPr>
            <a:r>
              <a:rPr lang="en-US" b="1" dirty="0"/>
              <a:t>PROVINCE: </a:t>
            </a:r>
            <a:r>
              <a:rPr lang="en-US" dirty="0"/>
              <a:t>GALATIA (18:23)</a:t>
            </a:r>
            <a:endParaRPr lang="en-US" b="1" dirty="0"/>
          </a:p>
          <a:p>
            <a:pPr marL="400050" indent="-400050">
              <a:buAutoNum type="romanUcPeriod" startAt="2"/>
            </a:pPr>
            <a:r>
              <a:rPr lang="en-US" b="1" dirty="0"/>
              <a:t>PROVINCE</a:t>
            </a:r>
            <a:r>
              <a:rPr lang="en-US" dirty="0"/>
              <a:t>: ASIA MINOR</a:t>
            </a:r>
          </a:p>
          <a:p>
            <a:r>
              <a:rPr lang="en-US" dirty="0"/>
              <a:t>       A.  Region: Phrygia (14:23)</a:t>
            </a:r>
          </a:p>
          <a:p>
            <a:r>
              <a:rPr lang="en-US" dirty="0"/>
              <a:t>       B.  Region: Asia</a:t>
            </a:r>
            <a:br>
              <a:rPr lang="en-US" dirty="0"/>
            </a:br>
            <a:r>
              <a:rPr lang="en-US" dirty="0"/>
              <a:t>              1. Ephesus (19:1-41)</a:t>
            </a:r>
          </a:p>
          <a:p>
            <a:r>
              <a:rPr lang="en-US" dirty="0"/>
              <a:t>IV.   </a:t>
            </a:r>
            <a:r>
              <a:rPr lang="en-US" b="1" dirty="0"/>
              <a:t>PROVINCE: </a:t>
            </a:r>
            <a:r>
              <a:rPr lang="en-US" dirty="0"/>
              <a:t>MACEDONIA (20:1-2)</a:t>
            </a:r>
            <a:endParaRPr lang="en-US" b="1" dirty="0"/>
          </a:p>
          <a:p>
            <a:r>
              <a:rPr lang="en-US" dirty="0"/>
              <a:t>        A. Region: Philippi (20:6)</a:t>
            </a:r>
          </a:p>
          <a:p>
            <a:pPr marL="400050" indent="-400050">
              <a:buAutoNum type="romanUcPeriod" startAt="5"/>
            </a:pPr>
            <a:r>
              <a:rPr lang="en-US" b="1" dirty="0"/>
              <a:t>PROVINCE: </a:t>
            </a:r>
            <a:r>
              <a:rPr lang="en-US" dirty="0"/>
              <a:t>ACHAIA </a:t>
            </a:r>
            <a:r>
              <a:rPr lang="en-US" sz="1400" dirty="0"/>
              <a:t>(Greece</a:t>
            </a:r>
            <a:r>
              <a:rPr lang="en-US" sz="1600" dirty="0"/>
              <a:t>) (20:2-3)</a:t>
            </a:r>
          </a:p>
          <a:p>
            <a:pPr marL="400050" indent="-400050">
              <a:buAutoNum type="romanUcPeriod" startAt="5"/>
            </a:pPr>
            <a:r>
              <a:rPr lang="en-US" b="1" dirty="0"/>
              <a:t>PROVINCE:</a:t>
            </a:r>
            <a:r>
              <a:rPr lang="en-US" dirty="0"/>
              <a:t> MACEDONIA (20:3-6)</a:t>
            </a:r>
          </a:p>
          <a:p>
            <a:r>
              <a:rPr lang="en-US" dirty="0"/>
              <a:t>             1. </a:t>
            </a:r>
            <a:r>
              <a:rPr lang="en-US" b="1" dirty="0"/>
              <a:t>Philippi (20:6)</a:t>
            </a:r>
          </a:p>
          <a:p>
            <a:r>
              <a:rPr lang="en-US" b="1" dirty="0"/>
              <a:t>VII.   PROVINCE: </a:t>
            </a:r>
            <a:r>
              <a:rPr lang="en-US" dirty="0"/>
              <a:t>ASIA MINOR</a:t>
            </a:r>
            <a:br>
              <a:rPr lang="en-US" dirty="0"/>
            </a:br>
            <a:r>
              <a:rPr lang="en-US" dirty="0"/>
              <a:t>             1. Troas (20:6-12)</a:t>
            </a:r>
            <a:br>
              <a:rPr lang="en-US" dirty="0"/>
            </a:br>
            <a:r>
              <a:rPr lang="en-US" dirty="0"/>
              <a:t>             2. Assos (20:13-14)</a:t>
            </a:r>
          </a:p>
          <a:p>
            <a:pPr marL="400050" indent="-400050">
              <a:buAutoNum type="romanUcPeriod" startAt="8"/>
            </a:pPr>
            <a:r>
              <a:rPr lang="en-US" b="1" dirty="0"/>
              <a:t>  ISLAND MITYLENE (20:14)</a:t>
            </a:r>
          </a:p>
          <a:p>
            <a:pPr marL="400050" indent="-400050">
              <a:buAutoNum type="romanUcPeriod" startAt="8"/>
            </a:pPr>
            <a:r>
              <a:rPr lang="en-US" b="1" dirty="0"/>
              <a:t>  ISLAND CHIOS (20:15)</a:t>
            </a:r>
          </a:p>
        </p:txBody>
      </p:sp>
      <p:cxnSp>
        <p:nvCxnSpPr>
          <p:cNvPr id="6" name="Straight Arrow Connector 5">
            <a:extLst>
              <a:ext uri="{FF2B5EF4-FFF2-40B4-BE49-F238E27FC236}">
                <a16:creationId xmlns:a16="http://schemas.microsoft.com/office/drawing/2014/main" id="{195282C7-7EEA-DE47-9FBB-08CAAED580A4}"/>
              </a:ext>
            </a:extLst>
          </p:cNvPr>
          <p:cNvCxnSpPr>
            <a:cxnSpLocks/>
          </p:cNvCxnSpPr>
          <p:nvPr/>
        </p:nvCxnSpPr>
        <p:spPr>
          <a:xfrm flipH="1">
            <a:off x="4096296" y="3728085"/>
            <a:ext cx="951408" cy="91092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62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17A99B35-CAD2-1147-82F4-27A08DF8BB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575"/>
            <a:ext cx="9144000" cy="6908575"/>
          </a:xfrm>
          <a:prstGeom prst="rect">
            <a:avLst/>
          </a:prstGeom>
          <a:solidFill>
            <a:schemeClr val="accent1">
              <a:lumMod val="20000"/>
              <a:lumOff val="80000"/>
            </a:schemeClr>
          </a:solidFill>
        </p:spPr>
      </p:pic>
      <p:sp>
        <p:nvSpPr>
          <p:cNvPr id="4" name="TextBox 3">
            <a:extLst>
              <a:ext uri="{FF2B5EF4-FFF2-40B4-BE49-F238E27FC236}">
                <a16:creationId xmlns:a16="http://schemas.microsoft.com/office/drawing/2014/main" id="{45220E84-672F-E242-BC65-B26BAF6B7A99}"/>
              </a:ext>
            </a:extLst>
          </p:cNvPr>
          <p:cNvSpPr txBox="1"/>
          <p:nvPr/>
        </p:nvSpPr>
        <p:spPr>
          <a:xfrm>
            <a:off x="0" y="457200"/>
            <a:ext cx="1600200" cy="293132"/>
          </a:xfrm>
          <a:prstGeom prst="rect">
            <a:avLst/>
          </a:prstGeom>
          <a:solidFill>
            <a:schemeClr val="accent5">
              <a:lumMod val="20000"/>
              <a:lumOff val="80000"/>
            </a:schemeClr>
          </a:solidFill>
          <a:ln>
            <a:solidFill>
              <a:schemeClr val="accent1">
                <a:lumMod val="40000"/>
                <a:lumOff val="60000"/>
              </a:schemeClr>
            </a:solidFill>
          </a:ln>
        </p:spPr>
        <p:txBody>
          <a:bodyPr wrap="square" rtlCol="0">
            <a:spAutoFit/>
          </a:bodyPr>
          <a:lstStyle/>
          <a:p>
            <a:endParaRPr lang="en-US" dirty="0"/>
          </a:p>
        </p:txBody>
      </p:sp>
      <p:sp>
        <p:nvSpPr>
          <p:cNvPr id="2" name="TextBox 1">
            <a:extLst>
              <a:ext uri="{FF2B5EF4-FFF2-40B4-BE49-F238E27FC236}">
                <a16:creationId xmlns:a16="http://schemas.microsoft.com/office/drawing/2014/main" id="{B00160CD-DC8A-EE40-B07B-49080A09A0B3}"/>
              </a:ext>
            </a:extLst>
          </p:cNvPr>
          <p:cNvSpPr txBox="1"/>
          <p:nvPr/>
        </p:nvSpPr>
        <p:spPr>
          <a:xfrm>
            <a:off x="-2498" y="5666415"/>
            <a:ext cx="4419600" cy="1200329"/>
          </a:xfrm>
          <a:prstGeom prst="rect">
            <a:avLst/>
          </a:prstGeom>
          <a:solidFill>
            <a:schemeClr val="accent1"/>
          </a:solidFill>
        </p:spPr>
        <p:txBody>
          <a:bodyPr wrap="square" rtlCol="0">
            <a:spAutoFit/>
          </a:bodyPr>
          <a:lstStyle/>
          <a:p>
            <a:r>
              <a:rPr lang="en-US" dirty="0"/>
              <a:t>“but we sailed away from </a:t>
            </a:r>
            <a:r>
              <a:rPr lang="en-US" b="1" dirty="0">
                <a:solidFill>
                  <a:srgbClr val="FF0000"/>
                </a:solidFill>
              </a:rPr>
              <a:t>Philippi </a:t>
            </a:r>
            <a:r>
              <a:rPr lang="en-US" dirty="0"/>
              <a:t>after the days of Unleavened Bread, and in five days we came to them at </a:t>
            </a:r>
            <a:r>
              <a:rPr lang="en-US" b="1" dirty="0">
                <a:solidFill>
                  <a:srgbClr val="FFFF00"/>
                </a:solidFill>
              </a:rPr>
              <a:t>Troas</a:t>
            </a:r>
            <a:r>
              <a:rPr lang="en-US" dirty="0"/>
              <a:t>, where we stayed for seven days” (Acts 20:6)</a:t>
            </a:r>
          </a:p>
        </p:txBody>
      </p:sp>
      <p:cxnSp>
        <p:nvCxnSpPr>
          <p:cNvPr id="6" name="Straight Arrow Connector 5">
            <a:extLst>
              <a:ext uri="{FF2B5EF4-FFF2-40B4-BE49-F238E27FC236}">
                <a16:creationId xmlns:a16="http://schemas.microsoft.com/office/drawing/2014/main" id="{295C8205-51F1-BC44-862B-825E2C19646A}"/>
              </a:ext>
            </a:extLst>
          </p:cNvPr>
          <p:cNvCxnSpPr>
            <a:cxnSpLocks/>
          </p:cNvCxnSpPr>
          <p:nvPr/>
        </p:nvCxnSpPr>
        <p:spPr>
          <a:xfrm flipH="1">
            <a:off x="2207302" y="603766"/>
            <a:ext cx="381000" cy="91092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55730E4-7738-CA40-A22F-954488413746}"/>
              </a:ext>
            </a:extLst>
          </p:cNvPr>
          <p:cNvCxnSpPr>
            <a:cxnSpLocks/>
          </p:cNvCxnSpPr>
          <p:nvPr/>
        </p:nvCxnSpPr>
        <p:spPr>
          <a:xfrm flipH="1">
            <a:off x="3241604" y="1030381"/>
            <a:ext cx="381000" cy="910923"/>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296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9081-CE18-884A-8633-8E2C226C09FE}"/>
              </a:ext>
            </a:extLst>
          </p:cNvPr>
          <p:cNvSpPr>
            <a:spLocks noGrp="1"/>
          </p:cNvSpPr>
          <p:nvPr>
            <p:ph type="title"/>
          </p:nvPr>
        </p:nvSpPr>
        <p:spPr/>
        <p:txBody>
          <a:bodyPr>
            <a:normAutofit/>
          </a:bodyPr>
          <a:lstStyle/>
          <a:p>
            <a:r>
              <a:rPr lang="en-US" sz="3200" dirty="0"/>
              <a:t>About the city</a:t>
            </a:r>
          </a:p>
        </p:txBody>
      </p:sp>
      <p:sp>
        <p:nvSpPr>
          <p:cNvPr id="3" name="Content Placeholder 2">
            <a:extLst>
              <a:ext uri="{FF2B5EF4-FFF2-40B4-BE49-F238E27FC236}">
                <a16:creationId xmlns:a16="http://schemas.microsoft.com/office/drawing/2014/main" id="{34567640-CBB5-3E44-8D5F-1B5D61CACE9D}"/>
              </a:ext>
            </a:extLst>
          </p:cNvPr>
          <p:cNvSpPr>
            <a:spLocks noGrp="1"/>
          </p:cNvSpPr>
          <p:nvPr>
            <p:ph idx="1"/>
          </p:nvPr>
        </p:nvSpPr>
        <p:spPr>
          <a:xfrm>
            <a:off x="76200" y="1524000"/>
            <a:ext cx="8915400" cy="5333999"/>
          </a:xfrm>
        </p:spPr>
        <p:txBody>
          <a:bodyPr>
            <a:normAutofit fontScale="85000" lnSpcReduction="10000"/>
          </a:bodyPr>
          <a:lstStyle/>
          <a:p>
            <a:r>
              <a:rPr lang="en-US" sz="2400" dirty="0"/>
              <a:t>Philippi was a principal city of Macedonia, a region about the size of Maryland, and was named after its founder, Phillip II, the father of Alexander the Great.  </a:t>
            </a:r>
          </a:p>
          <a:p>
            <a:r>
              <a:rPr lang="en-US" sz="2400" dirty="0"/>
              <a:t>The city is located about ten miles from Neapolis, a seaport of the Aegean Sea.  </a:t>
            </a:r>
          </a:p>
          <a:p>
            <a:r>
              <a:rPr lang="en-US" sz="2400" dirty="0"/>
              <a:t>Due to its location, Philippi was the ”chief city of that part of Macedonia” (Acts 16:12).  </a:t>
            </a:r>
          </a:p>
          <a:p>
            <a:r>
              <a:rPr lang="en-US" sz="2400" dirty="0"/>
              <a:t>Philippi was a Roman colony, a miniature </a:t>
            </a:r>
            <a:r>
              <a:rPr lang="en-US" sz="2400" i="1" dirty="0"/>
              <a:t>imperial city</a:t>
            </a:r>
            <a:r>
              <a:rPr lang="en-US" sz="2400" dirty="0"/>
              <a:t>, which meant that its citizens had all the rights of Roman citizens such as freedom from scourging, from arrest except in extreme cases, and the right to appear before the emperor (see Acts 16:20-21).  </a:t>
            </a:r>
          </a:p>
          <a:p>
            <a:r>
              <a:rPr lang="en-US" sz="2400" dirty="0"/>
              <a:t>Acts 16 is the record of Paul’s Macedonian call on his second missionary journey accompanied by Silas and Timothy, and later Luke joined them (Acts 16:6-12).  </a:t>
            </a:r>
          </a:p>
          <a:p>
            <a:r>
              <a:rPr lang="en-US" sz="2400" dirty="0"/>
              <a:t>Customarily Paul would find a synagogue (there were very few Jews) to visit but with none available Paul went to a riverside where he encounters Lydia who he teaches the gospel (Acts 16:13-15), and later the Philippian Jailer (16:16-40).  </a:t>
            </a:r>
          </a:p>
          <a:p>
            <a:r>
              <a:rPr lang="en-US" sz="2400" dirty="0"/>
              <a:t>The Philippians followed Paul’s journeys with deep interest and affection, sending gifts to support his work (2:25; 4:15, 18).    </a:t>
            </a:r>
          </a:p>
          <a:p>
            <a:r>
              <a:rPr lang="en-US" sz="2400" dirty="0"/>
              <a:t>There are many ruins of the old city, but we know nothing of its destruction.  </a:t>
            </a:r>
          </a:p>
          <a:p>
            <a:pPr marL="118872" indent="0">
              <a:buNone/>
            </a:pPr>
            <a:endParaRPr lang="en-US" sz="2400" dirty="0"/>
          </a:p>
          <a:p>
            <a:endParaRPr lang="en-US" sz="2400" dirty="0"/>
          </a:p>
        </p:txBody>
      </p:sp>
    </p:spTree>
    <p:extLst>
      <p:ext uri="{BB962C8B-B14F-4D97-AF65-F5344CB8AC3E}">
        <p14:creationId xmlns:p14="http://schemas.microsoft.com/office/powerpoint/2010/main" val="419443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13F2E-AD24-AD4F-8A66-FEC1C143813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A683EEE-8D61-4040-9F9A-869E9AEA4134}"/>
              </a:ext>
            </a:extLst>
          </p:cNvPr>
          <p:cNvSpPr>
            <a:spLocks noGrp="1"/>
          </p:cNvSpPr>
          <p:nvPr>
            <p:ph idx="1"/>
          </p:nvPr>
        </p:nvSpPr>
        <p:spPr/>
        <p:txBody>
          <a:bodyPr>
            <a:normAutofit/>
          </a:bodyPr>
          <a:lstStyle/>
          <a:p>
            <a:pPr marL="118872" indent="0">
              <a:buNone/>
            </a:pPr>
            <a:r>
              <a:rPr lang="en-US" sz="2200" dirty="0"/>
              <a:t>“The letter to the Philippians is one of those grand little books that never seems to run out of lessons…The letter overflows with joy and thanksgiving.  Though he wrote the letter while in prison facing possible death at the hands of the Romans, yet he speaks of learning contentment in whatever state he found himself (4:11).  A key word is “joy” (6 times) and “rejoice” (11 times).  Add to this “thanksgiving” (2 times) and “peace” three times and a total of 22 times this attitude is encouraged.  The secret for this attitude is another reason often repeated.  The word “mind” (10 times) and “think” (four times) and “remember” (1 time), altogether makes 15 references to one’s attitude and or thinking” (see Pro. 23:7).</a:t>
            </a:r>
            <a:r>
              <a:rPr lang="en-US" sz="2000" dirty="0"/>
              <a:t>  --- </a:t>
            </a:r>
            <a:r>
              <a:rPr lang="en-US" sz="1600" dirty="0"/>
              <a:t>Harkrider, Bible Workbook Commentary Series, Philippians, First and Second Thessalonians, </a:t>
            </a:r>
            <a:r>
              <a:rPr lang="en-US" sz="1600" i="1" dirty="0"/>
              <a:t>page 2.  </a:t>
            </a:r>
            <a:endParaRPr lang="en-US" sz="2000" dirty="0"/>
          </a:p>
        </p:txBody>
      </p:sp>
    </p:spTree>
    <p:extLst>
      <p:ext uri="{BB962C8B-B14F-4D97-AF65-F5344CB8AC3E}">
        <p14:creationId xmlns:p14="http://schemas.microsoft.com/office/powerpoint/2010/main" val="26141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524D-0F1C-EE41-B047-F4A3050416E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5C10C194-FEBF-4949-9982-041A863F403D}"/>
              </a:ext>
            </a:extLst>
          </p:cNvPr>
          <p:cNvSpPr>
            <a:spLocks noGrp="1"/>
          </p:cNvSpPr>
          <p:nvPr>
            <p:ph idx="1"/>
          </p:nvPr>
        </p:nvSpPr>
        <p:spPr>
          <a:xfrm>
            <a:off x="304800" y="1676399"/>
            <a:ext cx="8686800" cy="4724401"/>
          </a:xfrm>
        </p:spPr>
        <p:txBody>
          <a:bodyPr>
            <a:normAutofit/>
          </a:bodyPr>
          <a:lstStyle/>
          <a:p>
            <a:pPr marL="118872" indent="0">
              <a:buNone/>
            </a:pPr>
            <a:r>
              <a:rPr lang="en-US" sz="2100" dirty="0"/>
              <a:t>Paul is writing this letter from prison under house arrest .  Of the four prison epistles (Ephesians, Philippians, Colossians, and Philemon), Paul likely wrote Philippians last, near the end of his Roman imprisonment in AD 62.  Paul sent the other three prison epistles by the hand of Tychicus, as their destinations were near one another.  However, the letter to the Philippians was to be delivered by Epaphroditus, who had come to Paul in Rome with financial support from the church in Philippi (2:25; 4:18).  But during his time in Rome, Epaphroditus took ill, which delayed his return home and, therefore, the delivery of the letter (2:26-27).   (Note: Ever stop to think why it is that Paul, an Apostle, who had powers to heal, did not heal Epaphroditus?) </a:t>
            </a:r>
          </a:p>
          <a:p>
            <a:pPr marL="118872" indent="0">
              <a:buNone/>
            </a:pPr>
            <a:endParaRPr lang="en-US" sz="2100" dirty="0"/>
          </a:p>
          <a:p>
            <a:pPr marL="118872" indent="0">
              <a:buNone/>
            </a:pPr>
            <a:r>
              <a:rPr lang="en-US" sz="2100" dirty="0"/>
              <a:t>His audience is clear: ”To all the saints in Christ Jesus who are at Philippi, with the overseers and deacons” (1:1b).  The organization of the local church should be no bigger or smaller.  </a:t>
            </a:r>
          </a:p>
          <a:p>
            <a:pPr marL="118872" indent="0">
              <a:buNone/>
            </a:pPr>
            <a:endParaRPr lang="en-US" sz="2100" dirty="0"/>
          </a:p>
        </p:txBody>
      </p:sp>
    </p:spTree>
    <p:extLst>
      <p:ext uri="{BB962C8B-B14F-4D97-AF65-F5344CB8AC3E}">
        <p14:creationId xmlns:p14="http://schemas.microsoft.com/office/powerpoint/2010/main" val="3378515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524D-0F1C-EE41-B047-F4A3050416ED}"/>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5C10C194-FEBF-4949-9982-041A863F403D}"/>
              </a:ext>
            </a:extLst>
          </p:cNvPr>
          <p:cNvSpPr>
            <a:spLocks noGrp="1"/>
          </p:cNvSpPr>
          <p:nvPr>
            <p:ph idx="1"/>
          </p:nvPr>
        </p:nvSpPr>
        <p:spPr>
          <a:xfrm>
            <a:off x="152400" y="1600199"/>
            <a:ext cx="8991600" cy="4800601"/>
          </a:xfrm>
        </p:spPr>
        <p:txBody>
          <a:bodyPr>
            <a:normAutofit/>
          </a:bodyPr>
          <a:lstStyle/>
          <a:p>
            <a:pPr marL="118872" indent="0">
              <a:buNone/>
            </a:pPr>
            <a:r>
              <a:rPr lang="en-US" sz="2100" dirty="0"/>
              <a:t>Paul first ministered in Philippi during his second missionary journey, spending about three months in the city.  The ministry at Philippi marked Paul’s entrance into Macedonia, which came about as a result of a vision he had in the city of Troas (Macedonian call), just across the northeastern corner of the Aegean Sea from the port city of Neapolis and its close neighbor Philippi (Acts 16:8-12).  </a:t>
            </a:r>
          </a:p>
          <a:p>
            <a:pPr marL="118872" indent="0">
              <a:buNone/>
            </a:pPr>
            <a:endParaRPr lang="en-US" sz="2100" dirty="0"/>
          </a:p>
          <a:p>
            <a:pPr marL="118872" indent="0">
              <a:buNone/>
            </a:pPr>
            <a:r>
              <a:rPr lang="en-US" sz="2100" dirty="0"/>
              <a:t>During this first stay in Philippi (he later briefly visited the city on his third missionary journey, Acts 20:6), Paul brought to faith in Christ people who would form the core of the congregation in the city.  Among them were Lydia, a businesswoman who becomes the first convert in Macedonia,  opened her home to Paul and his coworkers (Acts 16:13-15), and the Philippian jailer, who was converted after an earthquake miraculously broke open the prison (Acts 16:22-34).  Thus, the church at Philippi was the first European church, situated in Greece, in the northwest corner.   </a:t>
            </a:r>
          </a:p>
          <a:p>
            <a:pPr marL="118872" indent="0">
              <a:buNone/>
            </a:pPr>
            <a:endParaRPr lang="en-US" sz="2100" dirty="0"/>
          </a:p>
          <a:p>
            <a:pPr marL="118872" indent="0">
              <a:buNone/>
            </a:pPr>
            <a:endParaRPr lang="en-US" sz="2100" dirty="0"/>
          </a:p>
        </p:txBody>
      </p:sp>
    </p:spTree>
    <p:extLst>
      <p:ext uri="{BB962C8B-B14F-4D97-AF65-F5344CB8AC3E}">
        <p14:creationId xmlns:p14="http://schemas.microsoft.com/office/powerpoint/2010/main" val="2524887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2FB9D-FC81-B745-9DA8-0826467E5CE3}"/>
              </a:ext>
            </a:extLst>
          </p:cNvPr>
          <p:cNvSpPr>
            <a:spLocks noGrp="1"/>
          </p:cNvSpPr>
          <p:nvPr>
            <p:ph type="title"/>
          </p:nvPr>
        </p:nvSpPr>
        <p:spPr/>
        <p:txBody>
          <a:bodyPr>
            <a:normAutofit/>
          </a:bodyPr>
          <a:lstStyle/>
          <a:p>
            <a:r>
              <a:rPr lang="en-US" sz="3200" dirty="0"/>
              <a:t>Why Is Philippians so important?</a:t>
            </a:r>
          </a:p>
        </p:txBody>
      </p:sp>
      <p:sp>
        <p:nvSpPr>
          <p:cNvPr id="3" name="Content Placeholder 2">
            <a:extLst>
              <a:ext uri="{FF2B5EF4-FFF2-40B4-BE49-F238E27FC236}">
                <a16:creationId xmlns:a16="http://schemas.microsoft.com/office/drawing/2014/main" id="{9603AD32-CA55-7245-B078-0352E4598117}"/>
              </a:ext>
            </a:extLst>
          </p:cNvPr>
          <p:cNvSpPr>
            <a:spLocks noGrp="1"/>
          </p:cNvSpPr>
          <p:nvPr>
            <p:ph idx="1"/>
          </p:nvPr>
        </p:nvSpPr>
        <p:spPr/>
        <p:txBody>
          <a:bodyPr>
            <a:normAutofit fontScale="92500" lnSpcReduction="20000"/>
          </a:bodyPr>
          <a:lstStyle/>
          <a:p>
            <a:pPr marL="118872" indent="0">
              <a:buNone/>
            </a:pPr>
            <a:r>
              <a:rPr lang="en-US" sz="2200" dirty="0"/>
              <a:t>The apostle Paul did not write Philippians in response to a crisis, as he did with other churches, although it does appear there was a falling out between two women (Euodia and Syntyche) that Paul addressed (4:2-3). More than any other church the Philippians offered material support for his ministry.  Their fellowship, “from the first day until now” was precious to him and he considered them partners in his work (1:5; 4:15-18).  Paul would not take “wages” from all churches but he accepted them from this good church (see 2 Cor. 11: 7-9).  His appreciation and affection for them is clear throughout the letter as he encouraged them to live out their faith in joy and unity (1:3-5, 25-26; 4:1).  The “I press” inference is among the most quoted passages of all passages and emphasizes the importance of forgetting things that might hinder our growth and keep us from our goal (3:13-15).  Paul is our great example.  </a:t>
            </a:r>
          </a:p>
          <a:p>
            <a:pPr marL="118872" indent="0">
              <a:buNone/>
            </a:pPr>
            <a:endParaRPr lang="en-US" sz="2200" dirty="0"/>
          </a:p>
          <a:p>
            <a:pPr marL="118872" indent="0">
              <a:buNone/>
            </a:pPr>
            <a:r>
              <a:rPr lang="en-US" sz="2200" dirty="0"/>
              <a:t>Paul reminds the Philippian Christians, “but our citizenship is in heaven” (3:20) inferring that the city’s imperial status was nothing compared to the pride and dignity they should have as citizens of the kingdom of heaven.  </a:t>
            </a:r>
          </a:p>
        </p:txBody>
      </p:sp>
    </p:spTree>
    <p:extLst>
      <p:ext uri="{BB962C8B-B14F-4D97-AF65-F5344CB8AC3E}">
        <p14:creationId xmlns:p14="http://schemas.microsoft.com/office/powerpoint/2010/main" val="3425309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7BFE-5D7F-3345-97CE-CF782ABF11D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FDFB2B11-0BA8-1745-8C08-0432114CD0E2}"/>
              </a:ext>
            </a:extLst>
          </p:cNvPr>
          <p:cNvSpPr>
            <a:spLocks noGrp="1"/>
          </p:cNvSpPr>
          <p:nvPr>
            <p:ph idx="1"/>
          </p:nvPr>
        </p:nvSpPr>
        <p:spPr/>
        <p:txBody>
          <a:bodyPr>
            <a:normAutofit fontScale="92500" lnSpcReduction="10000"/>
          </a:bodyPr>
          <a:lstStyle/>
          <a:p>
            <a:pPr marL="118872" indent="0">
              <a:buNone/>
            </a:pPr>
            <a:r>
              <a:rPr lang="en-US" sz="2200" dirty="0"/>
              <a:t>Philippians brims over with often quoted passages: ”And I’m sure of this, that he who began a good work in you will bring it to completion at the day of Jesus Christ” (1:6);  “For me to live is Christ, and to die is gain” (1:21), and “I can do all things through him who strengthens me” (4:13) are just a few.  But the portrait of Jesus Christ as a humble servant serves as the core of Paul’s teaching in this letter (2:5-11).  </a:t>
            </a:r>
          </a:p>
          <a:p>
            <a:pPr marL="118872" indent="0">
              <a:buNone/>
            </a:pPr>
            <a:endParaRPr lang="en-US" sz="2200" dirty="0"/>
          </a:p>
          <a:p>
            <a:pPr marL="118872" indent="0">
              <a:buNone/>
            </a:pPr>
            <a:r>
              <a:rPr lang="en-US" sz="2200" dirty="0"/>
              <a:t>Paul’s joy at the mere thought of the Philippian church is undeniable in the letter, and it’s that same joy that he wanted the recipients to possess as well. To lead the Philippians to this truth, Paul took them directly to Jesus, teaching them that a community of believers living in harmony with one another comes only through mutual humility modeled after the Savior.  Paul wrote that he poured out his life as an offering for the sake of Christ, leading Paul to find great joy and contentment in Christ’s service.  His letter to the Philippians showed them that by centering their lives on Christ, they, too, might live in true joy.</a:t>
            </a:r>
          </a:p>
        </p:txBody>
      </p:sp>
    </p:spTree>
    <p:extLst>
      <p:ext uri="{BB962C8B-B14F-4D97-AF65-F5344CB8AC3E}">
        <p14:creationId xmlns:p14="http://schemas.microsoft.com/office/powerpoint/2010/main" val="366453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D74E3-DDD8-374B-9984-9A566FAB6482}"/>
              </a:ext>
            </a:extLst>
          </p:cNvPr>
          <p:cNvSpPr>
            <a:spLocks noGrp="1"/>
          </p:cNvSpPr>
          <p:nvPr>
            <p:ph type="title"/>
          </p:nvPr>
        </p:nvSpPr>
        <p:spPr/>
        <p:txBody>
          <a:bodyPr>
            <a:normAutofit/>
          </a:bodyPr>
          <a:lstStyle/>
          <a:p>
            <a:r>
              <a:rPr lang="en-US" sz="3200" dirty="0"/>
              <a:t>Application</a:t>
            </a:r>
          </a:p>
        </p:txBody>
      </p:sp>
      <p:sp>
        <p:nvSpPr>
          <p:cNvPr id="3" name="Content Placeholder 2">
            <a:extLst>
              <a:ext uri="{FF2B5EF4-FFF2-40B4-BE49-F238E27FC236}">
                <a16:creationId xmlns:a16="http://schemas.microsoft.com/office/drawing/2014/main" id="{51B15CED-8F6D-AE4A-9321-FAFDD3D1002F}"/>
              </a:ext>
            </a:extLst>
          </p:cNvPr>
          <p:cNvSpPr>
            <a:spLocks noGrp="1"/>
          </p:cNvSpPr>
          <p:nvPr>
            <p:ph idx="1"/>
          </p:nvPr>
        </p:nvSpPr>
        <p:spPr>
          <a:xfrm>
            <a:off x="152400" y="1600200"/>
            <a:ext cx="8763000" cy="5562600"/>
          </a:xfrm>
        </p:spPr>
        <p:txBody>
          <a:bodyPr>
            <a:normAutofit fontScale="92500" lnSpcReduction="10000"/>
          </a:bodyPr>
          <a:lstStyle/>
          <a:p>
            <a:pPr marL="118872" indent="0">
              <a:buNone/>
            </a:pPr>
            <a:r>
              <a:rPr lang="en-US" sz="2600" dirty="0"/>
              <a:t>“Though we all have much to be thankful for, the pace and the pressure of life often squeeze the joy from us.  Our shoulders slumped and our heads bowed, we find some days—or months—very difficult to get through.  Desperate, we often search for joy in all kinds of ways—acquiring possessions, visiting places, or seeing people.  But none of these can provide lasting joy.  Where do you find joy in the midst of a trying circumstance?”</a:t>
            </a:r>
          </a:p>
          <a:p>
            <a:pPr marL="118872" indent="0">
              <a:buNone/>
            </a:pPr>
            <a:endParaRPr lang="en-US" sz="2600" dirty="0"/>
          </a:p>
          <a:p>
            <a:pPr marL="118872" indent="0">
              <a:buNone/>
            </a:pPr>
            <a:r>
              <a:rPr lang="en-US" sz="2600" dirty="0"/>
              <a:t>“Paul knew, as did the Philippians, that true joy comes only through humble faith in the saving work of Jesus Christ, joining ourselves in harmony with His followers, and serving others in the name of Christ. This was the life experienced by the Philippian believers, and it is a life available to us today.”  --- Swindoll</a:t>
            </a:r>
          </a:p>
          <a:p>
            <a:pPr marL="118872" indent="0">
              <a:buNone/>
            </a:pPr>
            <a:endParaRPr lang="en-US" sz="2100" dirty="0"/>
          </a:p>
          <a:p>
            <a:pPr marL="118872" indent="0">
              <a:buNone/>
            </a:pPr>
            <a:br>
              <a:rPr lang="en-US" sz="2200" dirty="0"/>
            </a:br>
            <a:br>
              <a:rPr lang="en-US" sz="2200" dirty="0"/>
            </a:br>
            <a:endParaRPr lang="en-US" sz="2200" dirty="0"/>
          </a:p>
        </p:txBody>
      </p:sp>
    </p:spTree>
    <p:extLst>
      <p:ext uri="{BB962C8B-B14F-4D97-AF65-F5344CB8AC3E}">
        <p14:creationId xmlns:p14="http://schemas.microsoft.com/office/powerpoint/2010/main" val="89848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BBE70F-4C81-1745-BC02-9A2802F9C0FD}"/>
              </a:ext>
            </a:extLst>
          </p:cNvPr>
          <p:cNvSpPr>
            <a:spLocks noGrp="1"/>
          </p:cNvSpPr>
          <p:nvPr>
            <p:ph idx="4294967295"/>
          </p:nvPr>
        </p:nvSpPr>
        <p:spPr>
          <a:xfrm>
            <a:off x="190500" y="190500"/>
            <a:ext cx="8763000" cy="6477000"/>
          </a:xfrm>
          <a:ln>
            <a:solidFill>
              <a:srgbClr val="FF0000"/>
            </a:solidFill>
          </a:ln>
        </p:spPr>
        <p:txBody>
          <a:bodyPr>
            <a:noAutofit/>
          </a:bodyPr>
          <a:lstStyle/>
          <a:p>
            <a:pPr marL="690372" indent="-571500">
              <a:buFont typeface="+mj-lt"/>
              <a:buAutoNum type="romanUcPeriod"/>
            </a:pPr>
            <a:r>
              <a:rPr lang="en-US" sz="2200" b="1" dirty="0"/>
              <a:t>Partners together (1:1-11)</a:t>
            </a:r>
          </a:p>
          <a:p>
            <a:pPr marL="690372" indent="-571500">
              <a:buFont typeface="+mj-lt"/>
              <a:buAutoNum type="romanUcPeriod"/>
            </a:pPr>
            <a:r>
              <a:rPr lang="en-US" sz="2200" b="1" dirty="0"/>
              <a:t>How to live and how to die (1:12-26)</a:t>
            </a:r>
          </a:p>
          <a:p>
            <a:pPr lvl="1"/>
            <a:r>
              <a:rPr lang="en-US" sz="2000" dirty="0"/>
              <a:t>Paul’s attitude to his circumstances (1:12-19)</a:t>
            </a:r>
          </a:p>
          <a:p>
            <a:pPr lvl="1"/>
            <a:r>
              <a:rPr lang="en-US" sz="2000" dirty="0"/>
              <a:t>Paul’s attitude to life and death (1:20-26)</a:t>
            </a:r>
          </a:p>
          <a:p>
            <a:pPr marL="690372" indent="-571500">
              <a:buFont typeface="+mj-lt"/>
              <a:buAutoNum type="romanUcPeriod"/>
            </a:pPr>
            <a:r>
              <a:rPr lang="en-US" sz="2200" b="1" dirty="0"/>
              <a:t>Standing firm (1:27-30)</a:t>
            </a:r>
          </a:p>
          <a:p>
            <a:pPr marL="697230" lvl="1" indent="-285750"/>
            <a:r>
              <a:rPr lang="en-US" sz="2000" dirty="0"/>
              <a:t>Be consistent! (1:27a)</a:t>
            </a:r>
          </a:p>
          <a:p>
            <a:pPr marL="697230" lvl="1" indent="-285750"/>
            <a:r>
              <a:rPr lang="en-US" sz="2000" dirty="0"/>
              <a:t>Learning to co-operate (1:27b-28)</a:t>
            </a:r>
          </a:p>
          <a:p>
            <a:pPr marL="697230" lvl="1" indent="-285750"/>
            <a:r>
              <a:rPr lang="en-US" sz="2000" dirty="0"/>
              <a:t>Handling conflict  (1:29-30</a:t>
            </a:r>
            <a:r>
              <a:rPr lang="en-US" sz="1800" dirty="0"/>
              <a:t>)</a:t>
            </a:r>
          </a:p>
          <a:p>
            <a:pPr marL="690372" indent="-571500">
              <a:buFont typeface="+mj-lt"/>
              <a:buAutoNum type="romanUcPeriod"/>
            </a:pPr>
            <a:r>
              <a:rPr lang="en-US" sz="2200" b="1" dirty="0"/>
              <a:t>Learning to serve (2:1-11)</a:t>
            </a:r>
          </a:p>
          <a:p>
            <a:pPr lvl="1"/>
            <a:r>
              <a:rPr lang="en-US" sz="2000" dirty="0"/>
              <a:t>Look at yourself (2:1-2)</a:t>
            </a:r>
          </a:p>
          <a:p>
            <a:pPr lvl="1"/>
            <a:r>
              <a:rPr lang="en-US" sz="2000" dirty="0"/>
              <a:t>Look at others (2:3-4)</a:t>
            </a:r>
          </a:p>
          <a:p>
            <a:pPr lvl="1"/>
            <a:r>
              <a:rPr lang="en-US" sz="2000" dirty="0"/>
              <a:t>Look at Christ (2:5-11)</a:t>
            </a:r>
          </a:p>
          <a:p>
            <a:pPr marL="690372" indent="-571500">
              <a:buFont typeface="+mj-lt"/>
              <a:buAutoNum type="romanUcPeriod"/>
            </a:pPr>
            <a:r>
              <a:rPr lang="en-US" sz="2200" b="1" dirty="0"/>
              <a:t>How to be holy (2:12-18): </a:t>
            </a:r>
            <a:r>
              <a:rPr lang="en-US" sz="2200" dirty="0"/>
              <a:t>“SILENT LIGHTS”</a:t>
            </a:r>
            <a:endParaRPr lang="en-US" sz="1800" dirty="0"/>
          </a:p>
          <a:p>
            <a:pPr marL="690372" indent="-571500">
              <a:buFont typeface="+mj-lt"/>
              <a:buAutoNum type="romanUcPeriod"/>
            </a:pPr>
            <a:r>
              <a:rPr lang="en-US" sz="2200" b="1" dirty="0"/>
              <a:t>Godly leadership (2:19-30): Timothy and Epaphroditus</a:t>
            </a:r>
          </a:p>
          <a:p>
            <a:pPr marL="690372" indent="-571500">
              <a:buFont typeface="+mj-lt"/>
              <a:buAutoNum type="romanUcPeriod"/>
            </a:pPr>
            <a:r>
              <a:rPr lang="en-US" sz="2200" b="1" dirty="0"/>
              <a:t>What are you trusting in? (3:1-11)</a:t>
            </a:r>
          </a:p>
          <a:p>
            <a:pPr marL="982980" lvl="1" indent="-571500"/>
            <a:r>
              <a:rPr lang="en-US" sz="2000" dirty="0"/>
              <a:t>A warning (3:1-3)</a:t>
            </a:r>
          </a:p>
          <a:p>
            <a:pPr marL="982980" lvl="1" indent="-571500"/>
            <a:r>
              <a:rPr lang="en-US" sz="2000" dirty="0"/>
              <a:t>The way I used to be (3:4-6)</a:t>
            </a:r>
          </a:p>
          <a:p>
            <a:pPr marL="982980" lvl="1" indent="-571500"/>
            <a:r>
              <a:rPr lang="en-US" sz="2000" dirty="0"/>
              <a:t>The way I am now (3:7-11)</a:t>
            </a:r>
          </a:p>
          <a:p>
            <a:pPr marL="690372" indent="-571500">
              <a:buFont typeface="+mj-lt"/>
              <a:buAutoNum type="romanUcPeriod"/>
            </a:pPr>
            <a:endParaRPr lang="en-US" sz="2200" b="1" dirty="0"/>
          </a:p>
          <a:p>
            <a:pPr marL="690372" indent="-571500">
              <a:buFont typeface="+mj-lt"/>
              <a:buAutoNum type="romanUcPeriod"/>
            </a:pPr>
            <a:endParaRPr lang="en-US" sz="2200" b="1" dirty="0"/>
          </a:p>
          <a:p>
            <a:pPr marL="690372" indent="-571500">
              <a:buFont typeface="+mj-lt"/>
              <a:buAutoNum type="romanUcPeriod"/>
            </a:pPr>
            <a:endParaRPr lang="en-US" sz="2200" b="1" dirty="0"/>
          </a:p>
        </p:txBody>
      </p:sp>
    </p:spTree>
    <p:extLst>
      <p:ext uri="{BB962C8B-B14F-4D97-AF65-F5344CB8AC3E}">
        <p14:creationId xmlns:p14="http://schemas.microsoft.com/office/powerpoint/2010/main" val="428252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3C190-4F2E-314F-8615-9B6EA3A634BE}"/>
              </a:ext>
            </a:extLst>
          </p:cNvPr>
          <p:cNvSpPr>
            <a:spLocks noGrp="1"/>
          </p:cNvSpPr>
          <p:nvPr>
            <p:ph type="title"/>
          </p:nvPr>
        </p:nvSpPr>
        <p:spPr/>
        <p:txBody>
          <a:bodyPr>
            <a:normAutofit/>
          </a:bodyPr>
          <a:lstStyle/>
          <a:p>
            <a:r>
              <a:rPr lang="en-US" sz="3200" dirty="0"/>
              <a:t>Acts 16:6-10</a:t>
            </a:r>
          </a:p>
        </p:txBody>
      </p:sp>
      <p:sp>
        <p:nvSpPr>
          <p:cNvPr id="3" name="Content Placeholder 2">
            <a:extLst>
              <a:ext uri="{FF2B5EF4-FFF2-40B4-BE49-F238E27FC236}">
                <a16:creationId xmlns:a16="http://schemas.microsoft.com/office/drawing/2014/main" id="{61545FDE-B252-E440-9D30-392F441630FB}"/>
              </a:ext>
            </a:extLst>
          </p:cNvPr>
          <p:cNvSpPr>
            <a:spLocks noGrp="1"/>
          </p:cNvSpPr>
          <p:nvPr>
            <p:ph idx="1"/>
          </p:nvPr>
        </p:nvSpPr>
        <p:spPr/>
        <p:txBody>
          <a:bodyPr>
            <a:normAutofit/>
          </a:bodyPr>
          <a:lstStyle/>
          <a:p>
            <a:pPr marL="118872" indent="0">
              <a:buNone/>
            </a:pPr>
            <a:r>
              <a:rPr lang="en-US" sz="2400" dirty="0"/>
              <a:t>6 “Now when they had gone throughout Phrygia and the region of Galatia, and were forbidden of the Holy Ghost to preach the word in Asia, 7 After they were come to Mysia, they assayed to go into Bithynia: but the Spirit suffered them not. 8 And they passing by Mysia came down to Troas. 9 And a vision appeared to Paul in the night; There stood a man of Macedonia, and prayed him, saying, Come over into Macedonia, and help us.</a:t>
            </a:r>
          </a:p>
          <a:p>
            <a:pPr marL="118872" indent="0">
              <a:buNone/>
            </a:pPr>
            <a:r>
              <a:rPr lang="en-US" sz="2400" dirty="0"/>
              <a:t>10 And after he had seen the vision, immediately we endeavoured to go into Macedonia, assuredly gathering that the Lord had called us for to preach the gospel unto them.”</a:t>
            </a:r>
          </a:p>
        </p:txBody>
      </p:sp>
    </p:spTree>
    <p:extLst>
      <p:ext uri="{BB962C8B-B14F-4D97-AF65-F5344CB8AC3E}">
        <p14:creationId xmlns:p14="http://schemas.microsoft.com/office/powerpoint/2010/main" val="3439694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BBE70F-4C81-1745-BC02-9A2802F9C0FD}"/>
              </a:ext>
            </a:extLst>
          </p:cNvPr>
          <p:cNvSpPr>
            <a:spLocks noGrp="1"/>
          </p:cNvSpPr>
          <p:nvPr>
            <p:ph idx="4294967295"/>
          </p:nvPr>
        </p:nvSpPr>
        <p:spPr>
          <a:xfrm>
            <a:off x="190500" y="337066"/>
            <a:ext cx="8763000" cy="6096000"/>
          </a:xfrm>
          <a:ln>
            <a:solidFill>
              <a:srgbClr val="FF0000"/>
            </a:solidFill>
          </a:ln>
        </p:spPr>
        <p:txBody>
          <a:bodyPr>
            <a:noAutofit/>
          </a:bodyPr>
          <a:lstStyle/>
          <a:p>
            <a:pPr marL="690372" indent="-571500">
              <a:buFont typeface="+mj-lt"/>
              <a:buAutoNum type="romanUcPeriod" startAt="8"/>
            </a:pPr>
            <a:r>
              <a:rPr lang="en-US" sz="2200" b="1" dirty="0"/>
              <a:t>Pressing on (3:12-4:1)</a:t>
            </a:r>
          </a:p>
          <a:p>
            <a:pPr marL="754380" lvl="1" indent="-342900"/>
            <a:r>
              <a:rPr lang="en-US" sz="2000" dirty="0"/>
              <a:t>A picture of an athlete (3:12-16)</a:t>
            </a:r>
          </a:p>
          <a:p>
            <a:pPr marL="754380" lvl="1" indent="-342900"/>
            <a:r>
              <a:rPr lang="en-US" sz="2000" dirty="0"/>
              <a:t>A picture of an imitator (3:17-19)</a:t>
            </a:r>
          </a:p>
          <a:p>
            <a:pPr marL="754380" lvl="1" indent="-342900"/>
            <a:r>
              <a:rPr lang="en-US" sz="2000" dirty="0"/>
              <a:t>A picture of a citizen (3:20-4:1)</a:t>
            </a:r>
          </a:p>
          <a:p>
            <a:pPr marL="690372" indent="-571500">
              <a:buFont typeface="+mj-lt"/>
              <a:buAutoNum type="romanUcPeriod" startAt="8"/>
            </a:pPr>
            <a:r>
              <a:rPr lang="en-US" sz="2200" b="1" dirty="0"/>
              <a:t>How to survive in a local church (4:2-9)</a:t>
            </a:r>
          </a:p>
          <a:p>
            <a:pPr lvl="1"/>
            <a:r>
              <a:rPr lang="en-US" sz="2000" dirty="0"/>
              <a:t>The importance of right relationships (4:2-3)</a:t>
            </a:r>
          </a:p>
          <a:p>
            <a:pPr lvl="1"/>
            <a:r>
              <a:rPr lang="en-US" sz="2000" dirty="0"/>
              <a:t>The importance of right reactions (4:4-7)</a:t>
            </a:r>
          </a:p>
          <a:p>
            <a:pPr lvl="1"/>
            <a:r>
              <a:rPr lang="en-US" sz="2000" dirty="0"/>
              <a:t>The importance of right thinking (4:8-9)</a:t>
            </a:r>
          </a:p>
          <a:p>
            <a:pPr marL="690372" indent="-571500">
              <a:buFont typeface="+mj-lt"/>
              <a:buAutoNum type="romanUcPeriod" startAt="8"/>
            </a:pPr>
            <a:r>
              <a:rPr lang="en-US" sz="2200" b="1" dirty="0"/>
              <a:t>Caring and sharing (4:10-23).  </a:t>
            </a:r>
          </a:p>
          <a:p>
            <a:pPr lvl="1"/>
            <a:r>
              <a:rPr lang="en-US" sz="2000" dirty="0"/>
              <a:t>The secret of happiness (4:10-13)</a:t>
            </a:r>
          </a:p>
          <a:p>
            <a:pPr lvl="1"/>
            <a:r>
              <a:rPr lang="en-US" sz="2000" dirty="0"/>
              <a:t>The joy of giving (4:14-20)</a:t>
            </a:r>
          </a:p>
          <a:p>
            <a:pPr lvl="1"/>
            <a:r>
              <a:rPr lang="en-US" sz="2000" dirty="0"/>
              <a:t>Paul’s goodbye (4:21-23)</a:t>
            </a:r>
          </a:p>
          <a:p>
            <a:pPr marL="690372" indent="-571500">
              <a:buFont typeface="+mj-lt"/>
              <a:buAutoNum type="romanUcPeriod" startAt="8"/>
            </a:pPr>
            <a:endParaRPr lang="en-US" sz="2200" dirty="0"/>
          </a:p>
        </p:txBody>
      </p:sp>
      <p:sp>
        <p:nvSpPr>
          <p:cNvPr id="4" name="TextBox 3">
            <a:extLst>
              <a:ext uri="{FF2B5EF4-FFF2-40B4-BE49-F238E27FC236}">
                <a16:creationId xmlns:a16="http://schemas.microsoft.com/office/drawing/2014/main" id="{2C4A0C18-6D92-A24F-9109-F4FC90F07412}"/>
              </a:ext>
            </a:extLst>
          </p:cNvPr>
          <p:cNvSpPr txBox="1"/>
          <p:nvPr/>
        </p:nvSpPr>
        <p:spPr>
          <a:xfrm>
            <a:off x="1820207" y="6063734"/>
            <a:ext cx="5619744" cy="369332"/>
          </a:xfrm>
          <a:prstGeom prst="rect">
            <a:avLst/>
          </a:prstGeom>
          <a:noFill/>
        </p:spPr>
        <p:txBody>
          <a:bodyPr wrap="none" rtlCol="0">
            <a:spAutoFit/>
          </a:bodyPr>
          <a:lstStyle/>
          <a:p>
            <a:r>
              <a:rPr lang="en-US" dirty="0"/>
              <a:t>Ian Coffey, </a:t>
            </a:r>
            <a:r>
              <a:rPr lang="en-US" b="1" dirty="0"/>
              <a:t>Philippians</a:t>
            </a:r>
            <a:r>
              <a:rPr lang="en-US" dirty="0"/>
              <a:t>: </a:t>
            </a:r>
            <a:r>
              <a:rPr lang="en-US" b="1" dirty="0"/>
              <a:t>Free to be God’s People</a:t>
            </a:r>
            <a:r>
              <a:rPr lang="en-US" dirty="0"/>
              <a:t>, page 10</a:t>
            </a:r>
          </a:p>
        </p:txBody>
      </p:sp>
    </p:spTree>
    <p:extLst>
      <p:ext uri="{BB962C8B-B14F-4D97-AF65-F5344CB8AC3E}">
        <p14:creationId xmlns:p14="http://schemas.microsoft.com/office/powerpoint/2010/main" val="371915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68857-0B26-3140-AE70-457BCD88B64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7DEC3C4-369E-384F-A31F-95EB80F9FF71}"/>
              </a:ext>
            </a:extLst>
          </p:cNvPr>
          <p:cNvSpPr>
            <a:spLocks noGrp="1"/>
          </p:cNvSpPr>
          <p:nvPr>
            <p:ph idx="1"/>
          </p:nvPr>
        </p:nvSpPr>
        <p:spPr/>
        <p:txBody>
          <a:bodyPr>
            <a:normAutofit fontScale="70000" lnSpcReduction="20000"/>
          </a:bodyPr>
          <a:lstStyle/>
          <a:p>
            <a:pPr marL="118872" indent="0">
              <a:buNone/>
            </a:pPr>
            <a:r>
              <a:rPr lang="en-US" dirty="0"/>
              <a:t>“Blessed be the God and Father of our Lord Jesus Christ, which according to his abundant mercy hath begotten us again unto a lively hope by the resurrection of Jesus Christ from the dead, 4 To an inheritance incorruptible, and undefiled, and that fadeth not away, reserved in heaven for you, 5 Who are kept by the power of God through faith unto salvation ready to be revealed in the last time.</a:t>
            </a:r>
          </a:p>
          <a:p>
            <a:pPr marL="118872" indent="0">
              <a:buNone/>
            </a:pPr>
            <a:r>
              <a:rPr lang="en-US" dirty="0"/>
              <a:t>6 </a:t>
            </a:r>
            <a:r>
              <a:rPr lang="en-US" b="1" dirty="0"/>
              <a:t>Wherein ye greatly rejoice</a:t>
            </a:r>
            <a:r>
              <a:rPr lang="en-US" dirty="0"/>
              <a:t>, though now for a season, if need be, ye are in heaviness through manifold temptations: 7 That the trial of your faith, being much more precious than of gold that perisheth, though it be tried with fire, might be found unto praise and honour and glory at the appearing of Jesus Christ: 8 Whom having not seen, ye love; </a:t>
            </a:r>
            <a:r>
              <a:rPr lang="en-US" b="1" dirty="0"/>
              <a:t>in whom</a:t>
            </a:r>
            <a:r>
              <a:rPr lang="en-US" dirty="0"/>
              <a:t>, though now ye see him not, yet believing, ye </a:t>
            </a:r>
            <a:r>
              <a:rPr lang="en-US" b="1" dirty="0"/>
              <a:t>rejoice with joy unspeakable </a:t>
            </a:r>
            <a:r>
              <a:rPr lang="en-US" dirty="0"/>
              <a:t>and full of glory” (1 Pe. 1:3-8).</a:t>
            </a:r>
          </a:p>
        </p:txBody>
      </p:sp>
    </p:spTree>
    <p:extLst>
      <p:ext uri="{BB962C8B-B14F-4D97-AF65-F5344CB8AC3E}">
        <p14:creationId xmlns:p14="http://schemas.microsoft.com/office/powerpoint/2010/main" val="266564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Philippians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6019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400110"/>
          </a:xfrm>
          <a:prstGeom prst="rect">
            <a:avLst/>
          </a:prstGeom>
          <a:noFill/>
        </p:spPr>
        <p:txBody>
          <a:bodyPr wrap="square" rtlCol="0">
            <a:spAutoFit/>
          </a:bodyPr>
          <a:lstStyle/>
          <a:p>
            <a:r>
              <a:rPr lang="en-US" sz="2000" dirty="0"/>
              <a:t>      Chapter 1</a:t>
            </a:r>
          </a:p>
        </p:txBody>
      </p:sp>
      <p:sp>
        <p:nvSpPr>
          <p:cNvPr id="118" name="TextBox 117"/>
          <p:cNvSpPr txBox="1"/>
          <p:nvPr/>
        </p:nvSpPr>
        <p:spPr>
          <a:xfrm>
            <a:off x="2819400" y="3886200"/>
            <a:ext cx="1828800" cy="369332"/>
          </a:xfrm>
          <a:prstGeom prst="rect">
            <a:avLst/>
          </a:prstGeom>
          <a:noFill/>
        </p:spPr>
        <p:txBody>
          <a:bodyPr wrap="square" rtlCol="0">
            <a:spAutoFit/>
          </a:bodyPr>
          <a:lstStyle/>
          <a:p>
            <a:r>
              <a:rPr lang="en-US" sz="1600" dirty="0"/>
              <a:t>      </a:t>
            </a:r>
            <a:r>
              <a:rPr lang="en-US" dirty="0"/>
              <a:t> Chapter 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714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4671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248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334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181600" y="3886200"/>
            <a:ext cx="1371600" cy="369332"/>
          </a:xfrm>
          <a:prstGeom prst="rect">
            <a:avLst/>
          </a:prstGeom>
          <a:noFill/>
        </p:spPr>
        <p:txBody>
          <a:bodyPr wrap="square" rtlCol="0">
            <a:spAutoFit/>
          </a:bodyPr>
          <a:lstStyle/>
          <a:p>
            <a:r>
              <a:rPr lang="en-US" dirty="0"/>
              <a:t>Chapter 3</a:t>
            </a:r>
          </a:p>
        </p:txBody>
      </p:sp>
      <p:sp>
        <p:nvSpPr>
          <p:cNvPr id="52" name="TextBox 51"/>
          <p:cNvSpPr txBox="1"/>
          <p:nvPr/>
        </p:nvSpPr>
        <p:spPr>
          <a:xfrm>
            <a:off x="6781800" y="3886200"/>
            <a:ext cx="1752600" cy="369332"/>
          </a:xfrm>
          <a:prstGeom prst="rect">
            <a:avLst/>
          </a:prstGeom>
          <a:noFill/>
        </p:spPr>
        <p:txBody>
          <a:bodyPr wrap="square" rtlCol="0">
            <a:spAutoFit/>
          </a:bodyPr>
          <a:lstStyle/>
          <a:p>
            <a:r>
              <a:rPr lang="en-US" sz="1600" dirty="0"/>
              <a:t>     </a:t>
            </a:r>
            <a:r>
              <a:rPr lang="en-US" dirty="0"/>
              <a:t>Chapter 4</a:t>
            </a:r>
          </a:p>
        </p:txBody>
      </p:sp>
      <p:cxnSp>
        <p:nvCxnSpPr>
          <p:cNvPr id="104" name="Straight Connector 103"/>
          <p:cNvCxnSpPr/>
          <p:nvPr/>
        </p:nvCxnSpPr>
        <p:spPr>
          <a:xfrm rot="5400000">
            <a:off x="3848100" y="51435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600200" y="597146"/>
            <a:ext cx="981166" cy="369332"/>
          </a:xfrm>
          <a:prstGeom prst="rect">
            <a:avLst/>
          </a:prstGeom>
          <a:solidFill>
            <a:schemeClr val="accent1"/>
          </a:solidFill>
        </p:spPr>
        <p:txBody>
          <a:bodyPr wrap="none" rtlCol="0">
            <a:spAutoFit/>
          </a:bodyPr>
          <a:lstStyle/>
          <a:p>
            <a:r>
              <a:rPr lang="en-US" b="1" dirty="0"/>
              <a:t>62 A.D.  </a:t>
            </a:r>
          </a:p>
        </p:txBody>
      </p:sp>
      <p:sp>
        <p:nvSpPr>
          <p:cNvPr id="45" name="TextBox 44"/>
          <p:cNvSpPr txBox="1"/>
          <p:nvPr/>
        </p:nvSpPr>
        <p:spPr>
          <a:xfrm>
            <a:off x="1524000" y="1524000"/>
            <a:ext cx="1588063" cy="584775"/>
          </a:xfrm>
          <a:prstGeom prst="rect">
            <a:avLst/>
          </a:prstGeom>
          <a:noFill/>
        </p:spPr>
        <p:txBody>
          <a:bodyPr wrap="none" rtlCol="0">
            <a:spAutoFit/>
          </a:bodyPr>
          <a:lstStyle/>
          <a:p>
            <a:r>
              <a:rPr lang="en-US" sz="1600" dirty="0">
                <a:latin typeface="Arial Black" pitchFamily="34" charset="0"/>
              </a:rPr>
              <a:t>Joy in Living</a:t>
            </a:r>
          </a:p>
          <a:p>
            <a:r>
              <a:rPr lang="en-US" sz="1600" dirty="0">
                <a:latin typeface="Arial Black" pitchFamily="34" charset="0"/>
              </a:rPr>
              <a:t>  for Christ </a:t>
            </a:r>
          </a:p>
        </p:txBody>
      </p:sp>
      <p:sp>
        <p:nvSpPr>
          <p:cNvPr id="46" name="TextBox 45"/>
          <p:cNvSpPr txBox="1"/>
          <p:nvPr/>
        </p:nvSpPr>
        <p:spPr>
          <a:xfrm>
            <a:off x="3124200" y="1524000"/>
            <a:ext cx="2052266" cy="584775"/>
          </a:xfrm>
          <a:prstGeom prst="rect">
            <a:avLst/>
          </a:prstGeom>
          <a:noFill/>
        </p:spPr>
        <p:txBody>
          <a:bodyPr wrap="square" rtlCol="0">
            <a:spAutoFit/>
          </a:bodyPr>
          <a:lstStyle/>
          <a:p>
            <a:r>
              <a:rPr lang="en-US" sz="1600" dirty="0">
                <a:solidFill>
                  <a:srgbClr val="FFFF00"/>
                </a:solidFill>
                <a:latin typeface="Arial Black" pitchFamily="34" charset="0"/>
              </a:rPr>
              <a:t> </a:t>
            </a:r>
            <a:r>
              <a:rPr lang="en-US" sz="1600" dirty="0">
                <a:latin typeface="Arial Black" pitchFamily="34" charset="0"/>
              </a:rPr>
              <a:t>Joy in serving</a:t>
            </a:r>
          </a:p>
          <a:p>
            <a:r>
              <a:rPr lang="en-US" sz="1600" dirty="0">
                <a:latin typeface="Arial Black" pitchFamily="34" charset="0"/>
              </a:rPr>
              <a:t>Christ in Unity</a:t>
            </a:r>
          </a:p>
        </p:txBody>
      </p:sp>
      <p:sp>
        <p:nvSpPr>
          <p:cNvPr id="48" name="TextBox 47"/>
          <p:cNvSpPr txBox="1"/>
          <p:nvPr/>
        </p:nvSpPr>
        <p:spPr>
          <a:xfrm>
            <a:off x="4953000" y="1524000"/>
            <a:ext cx="2189650" cy="584775"/>
          </a:xfrm>
          <a:prstGeom prst="rect">
            <a:avLst/>
          </a:prstGeom>
          <a:noFill/>
        </p:spPr>
        <p:txBody>
          <a:bodyPr wrap="square" rtlCol="0">
            <a:spAutoFit/>
          </a:bodyPr>
          <a:lstStyle/>
          <a:p>
            <a:r>
              <a:rPr lang="en-US" sz="1600" dirty="0">
                <a:latin typeface="Arial Black" pitchFamily="34" charset="0"/>
              </a:rPr>
              <a:t>Joy in Knowing</a:t>
            </a:r>
          </a:p>
          <a:p>
            <a:r>
              <a:rPr lang="en-US" sz="1600" dirty="0">
                <a:latin typeface="Arial Black" pitchFamily="34" charset="0"/>
              </a:rPr>
              <a:t>       Christ </a:t>
            </a:r>
          </a:p>
        </p:txBody>
      </p:sp>
      <p:sp>
        <p:nvSpPr>
          <p:cNvPr id="49" name="TextBox 48"/>
          <p:cNvSpPr txBox="1"/>
          <p:nvPr/>
        </p:nvSpPr>
        <p:spPr>
          <a:xfrm>
            <a:off x="6858000" y="1524000"/>
            <a:ext cx="2070476" cy="584775"/>
          </a:xfrm>
          <a:prstGeom prst="rect">
            <a:avLst/>
          </a:prstGeom>
          <a:noFill/>
        </p:spPr>
        <p:txBody>
          <a:bodyPr wrap="square" rtlCol="0">
            <a:spAutoFit/>
          </a:bodyPr>
          <a:lstStyle/>
          <a:p>
            <a:r>
              <a:rPr lang="en-US" sz="1600" dirty="0">
                <a:latin typeface="Arial Black" pitchFamily="34" charset="0"/>
              </a:rPr>
              <a:t>Joy in Resting</a:t>
            </a:r>
          </a:p>
          <a:p>
            <a:r>
              <a:rPr lang="en-US" sz="1600" dirty="0">
                <a:latin typeface="Arial Black" pitchFamily="34" charset="0"/>
              </a:rPr>
              <a:t>    in Christ</a:t>
            </a:r>
          </a:p>
        </p:txBody>
      </p:sp>
      <p:sp>
        <p:nvSpPr>
          <p:cNvPr id="50" name="TextBox 49"/>
          <p:cNvSpPr txBox="1"/>
          <p:nvPr/>
        </p:nvSpPr>
        <p:spPr>
          <a:xfrm>
            <a:off x="1295400" y="2133600"/>
            <a:ext cx="1768882" cy="1600438"/>
          </a:xfrm>
          <a:prstGeom prst="rect">
            <a:avLst/>
          </a:prstGeom>
          <a:noFill/>
        </p:spPr>
        <p:txBody>
          <a:bodyPr wrap="square" rtlCol="0">
            <a:spAutoFit/>
          </a:bodyPr>
          <a:lstStyle/>
          <a:p>
            <a:pPr>
              <a:buFont typeface="Arial" pitchFamily="34" charset="0"/>
              <a:buChar char="•"/>
            </a:pPr>
            <a:r>
              <a:rPr lang="en-US" sz="1400" dirty="0"/>
              <a:t>Even when we don’t </a:t>
            </a:r>
          </a:p>
          <a:p>
            <a:r>
              <a:rPr lang="en-US" sz="1400" dirty="0"/>
              <a:t>get what we want.</a:t>
            </a:r>
          </a:p>
          <a:p>
            <a:endParaRPr lang="en-US" sz="1400" dirty="0"/>
          </a:p>
          <a:p>
            <a:pPr>
              <a:buFont typeface="Arial" pitchFamily="34" charset="0"/>
              <a:buChar char="•"/>
            </a:pPr>
            <a:r>
              <a:rPr lang="en-US" sz="1400" dirty="0"/>
              <a:t>In spite of circum-</a:t>
            </a:r>
          </a:p>
          <a:p>
            <a:r>
              <a:rPr lang="en-US" sz="1400" dirty="0"/>
              <a:t>Stances</a:t>
            </a:r>
          </a:p>
          <a:p>
            <a:endParaRPr lang="en-US" sz="1400" dirty="0"/>
          </a:p>
          <a:p>
            <a:pPr>
              <a:buFont typeface="Arial" pitchFamily="34" charset="0"/>
              <a:buChar char="•"/>
            </a:pPr>
            <a:r>
              <a:rPr lang="en-US" sz="1400" dirty="0"/>
              <a:t>Even with conflicts</a:t>
            </a:r>
          </a:p>
        </p:txBody>
      </p:sp>
      <p:sp>
        <p:nvSpPr>
          <p:cNvPr id="51" name="TextBox 50"/>
          <p:cNvSpPr txBox="1"/>
          <p:nvPr/>
        </p:nvSpPr>
        <p:spPr>
          <a:xfrm>
            <a:off x="3124200" y="2133600"/>
            <a:ext cx="1905000" cy="1815882"/>
          </a:xfrm>
          <a:prstGeom prst="rect">
            <a:avLst/>
          </a:prstGeom>
          <a:noFill/>
        </p:spPr>
        <p:txBody>
          <a:bodyPr wrap="square" rtlCol="0">
            <a:spAutoFit/>
          </a:bodyPr>
          <a:lstStyle/>
          <a:p>
            <a:pPr>
              <a:buFont typeface="Arial" pitchFamily="34" charset="0"/>
              <a:buChar char="•"/>
            </a:pPr>
            <a:r>
              <a:rPr lang="en-US" sz="1400" dirty="0"/>
              <a:t>Starts with right </a:t>
            </a:r>
          </a:p>
          <a:p>
            <a:r>
              <a:rPr lang="en-US" sz="1400" dirty="0"/>
              <a:t>attitude.</a:t>
            </a:r>
            <a:br>
              <a:rPr lang="en-US" sz="1400" dirty="0"/>
            </a:br>
            <a:endParaRPr lang="en-US" sz="1400" dirty="0"/>
          </a:p>
          <a:p>
            <a:pPr>
              <a:buFont typeface="Arial" pitchFamily="34" charset="0"/>
              <a:buChar char="•"/>
            </a:pPr>
            <a:r>
              <a:rPr lang="en-US" sz="1400" dirty="0"/>
              <a:t>Maintained  through</a:t>
            </a:r>
            <a:br>
              <a:rPr lang="en-US" sz="1400" dirty="0"/>
            </a:br>
            <a:r>
              <a:rPr lang="en-US" sz="1400" dirty="0"/>
              <a:t>perspective</a:t>
            </a:r>
            <a:br>
              <a:rPr lang="en-US" sz="1400" dirty="0"/>
            </a:br>
            <a:br>
              <a:rPr lang="en-US" sz="1400" dirty="0"/>
            </a:br>
            <a:r>
              <a:rPr lang="en-US" sz="1400" dirty="0"/>
              <a:t>Encouraged by right</a:t>
            </a:r>
            <a:br>
              <a:rPr lang="en-US" sz="1400" dirty="0"/>
            </a:br>
            <a:r>
              <a:rPr lang="en-US" sz="1400" dirty="0"/>
              <a:t>models</a:t>
            </a:r>
          </a:p>
        </p:txBody>
      </p:sp>
      <p:sp>
        <p:nvSpPr>
          <p:cNvPr id="54" name="TextBox 53"/>
          <p:cNvSpPr txBox="1"/>
          <p:nvPr/>
        </p:nvSpPr>
        <p:spPr>
          <a:xfrm>
            <a:off x="5029200" y="2133600"/>
            <a:ext cx="1600200" cy="1815882"/>
          </a:xfrm>
          <a:prstGeom prst="rect">
            <a:avLst/>
          </a:prstGeom>
          <a:noFill/>
        </p:spPr>
        <p:txBody>
          <a:bodyPr wrap="square" rtlCol="0">
            <a:spAutoFit/>
          </a:bodyPr>
          <a:lstStyle/>
          <a:p>
            <a:pPr>
              <a:buFont typeface="Arial" pitchFamily="34" charset="0"/>
              <a:buChar char="•"/>
            </a:pPr>
            <a:r>
              <a:rPr lang="en-US" sz="1600" dirty="0"/>
              <a:t>A warning</a:t>
            </a:r>
            <a:br>
              <a:rPr lang="en-US" sz="1600" dirty="0"/>
            </a:br>
            <a:endParaRPr lang="en-US" sz="1600" dirty="0"/>
          </a:p>
          <a:p>
            <a:pPr>
              <a:buFont typeface="Arial" pitchFamily="34" charset="0"/>
              <a:buChar char="•"/>
            </a:pPr>
            <a:r>
              <a:rPr lang="en-US" sz="1600" dirty="0"/>
              <a:t>A Testimony</a:t>
            </a:r>
          </a:p>
          <a:p>
            <a:pPr>
              <a:buFont typeface="Arial" pitchFamily="34" charset="0"/>
              <a:buChar char="•"/>
            </a:pPr>
            <a:endParaRPr lang="en-US" sz="1600" dirty="0"/>
          </a:p>
          <a:p>
            <a:pPr>
              <a:buFont typeface="Arial" pitchFamily="34" charset="0"/>
              <a:buChar char="•"/>
            </a:pPr>
            <a:r>
              <a:rPr lang="en-US" sz="1600" dirty="0"/>
              <a:t>A goal</a:t>
            </a:r>
            <a:br>
              <a:rPr lang="en-US" sz="1600" dirty="0"/>
            </a:br>
            <a:endParaRPr lang="en-US" sz="1600" dirty="0"/>
          </a:p>
          <a:p>
            <a:pPr>
              <a:buFont typeface="Arial" pitchFamily="34" charset="0"/>
              <a:buChar char="•"/>
            </a:pPr>
            <a:r>
              <a:rPr lang="en-US" sz="1600" dirty="0"/>
              <a:t>A command</a:t>
            </a:r>
          </a:p>
        </p:txBody>
      </p:sp>
      <p:sp>
        <p:nvSpPr>
          <p:cNvPr id="55" name="TextBox 54"/>
          <p:cNvSpPr txBox="1"/>
          <p:nvPr/>
        </p:nvSpPr>
        <p:spPr>
          <a:xfrm>
            <a:off x="7010400" y="2133600"/>
            <a:ext cx="1552028" cy="1415772"/>
          </a:xfrm>
          <a:prstGeom prst="rect">
            <a:avLst/>
          </a:prstGeom>
          <a:noFill/>
        </p:spPr>
        <p:txBody>
          <a:bodyPr wrap="none" rtlCol="0">
            <a:spAutoFit/>
          </a:bodyPr>
          <a:lstStyle/>
          <a:p>
            <a:pPr>
              <a:buFont typeface="Arial" pitchFamily="34" charset="0"/>
              <a:buChar char="•"/>
            </a:pPr>
            <a:r>
              <a:rPr lang="en-US" sz="1600" dirty="0"/>
              <a:t>Unity</a:t>
            </a:r>
            <a:br>
              <a:rPr lang="en-US" sz="1600" dirty="0"/>
            </a:br>
            <a:endParaRPr lang="en-US" sz="1600" dirty="0"/>
          </a:p>
          <a:p>
            <a:pPr>
              <a:buFont typeface="Arial" pitchFamily="34" charset="0"/>
              <a:buChar char="•"/>
            </a:pPr>
            <a:r>
              <a:rPr lang="en-US" sz="1600" dirty="0"/>
              <a:t>Peac</a:t>
            </a:r>
            <a:r>
              <a:rPr lang="en-US" dirty="0"/>
              <a:t>e</a:t>
            </a:r>
            <a:br>
              <a:rPr lang="en-US" dirty="0"/>
            </a:br>
            <a:endParaRPr lang="en-US" dirty="0"/>
          </a:p>
          <a:p>
            <a:pPr>
              <a:buFont typeface="Arial" pitchFamily="34" charset="0"/>
              <a:buChar char="•"/>
            </a:pPr>
            <a:r>
              <a:rPr lang="en-US" dirty="0"/>
              <a:t>Contentment</a:t>
            </a:r>
          </a:p>
        </p:txBody>
      </p:sp>
      <p:sp>
        <p:nvSpPr>
          <p:cNvPr id="57" name="TextBox 56"/>
          <p:cNvSpPr txBox="1"/>
          <p:nvPr/>
        </p:nvSpPr>
        <p:spPr>
          <a:xfrm>
            <a:off x="1524000" y="4267200"/>
            <a:ext cx="1239967" cy="369332"/>
          </a:xfrm>
          <a:prstGeom prst="rect">
            <a:avLst/>
          </a:prstGeom>
          <a:noFill/>
        </p:spPr>
        <p:txBody>
          <a:bodyPr wrap="square" rtlCol="0">
            <a:spAutoFit/>
          </a:bodyPr>
          <a:lstStyle/>
          <a:p>
            <a:r>
              <a:rPr lang="en-US" dirty="0"/>
              <a:t>…my Life</a:t>
            </a:r>
          </a:p>
        </p:txBody>
      </p:sp>
      <p:cxnSp>
        <p:nvCxnSpPr>
          <p:cNvPr id="58" name="Straight Connector 57"/>
          <p:cNvCxnSpPr/>
          <p:nvPr/>
        </p:nvCxnSpPr>
        <p:spPr>
          <a:xfrm rot="5400000">
            <a:off x="5753100" y="50673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2057400" y="51054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200400" y="4267200"/>
            <a:ext cx="1289648" cy="369332"/>
          </a:xfrm>
          <a:prstGeom prst="rect">
            <a:avLst/>
          </a:prstGeom>
          <a:noFill/>
        </p:spPr>
        <p:txBody>
          <a:bodyPr wrap="none" rtlCol="0">
            <a:spAutoFit/>
          </a:bodyPr>
          <a:lstStyle/>
          <a:p>
            <a:r>
              <a:rPr lang="en-US" dirty="0"/>
              <a:t>…my Model</a:t>
            </a:r>
          </a:p>
        </p:txBody>
      </p:sp>
      <p:sp>
        <p:nvSpPr>
          <p:cNvPr id="62" name="TextBox 61"/>
          <p:cNvSpPr txBox="1"/>
          <p:nvPr/>
        </p:nvSpPr>
        <p:spPr>
          <a:xfrm>
            <a:off x="5105400" y="4267200"/>
            <a:ext cx="1111715" cy="369332"/>
          </a:xfrm>
          <a:prstGeom prst="rect">
            <a:avLst/>
          </a:prstGeom>
          <a:noFill/>
        </p:spPr>
        <p:txBody>
          <a:bodyPr wrap="none" rtlCol="0">
            <a:spAutoFit/>
          </a:bodyPr>
          <a:lstStyle/>
          <a:p>
            <a:r>
              <a:rPr lang="en-US" dirty="0"/>
              <a:t>…my Goal</a:t>
            </a:r>
          </a:p>
        </p:txBody>
      </p:sp>
      <p:sp>
        <p:nvSpPr>
          <p:cNvPr id="63" name="TextBox 62"/>
          <p:cNvSpPr txBox="1"/>
          <p:nvPr/>
        </p:nvSpPr>
        <p:spPr>
          <a:xfrm>
            <a:off x="6629400" y="4267200"/>
            <a:ext cx="2309413" cy="369332"/>
          </a:xfrm>
          <a:prstGeom prst="rect">
            <a:avLst/>
          </a:prstGeom>
          <a:noFill/>
        </p:spPr>
        <p:txBody>
          <a:bodyPr wrap="square" rtlCol="0">
            <a:spAutoFit/>
          </a:bodyPr>
          <a:lstStyle/>
          <a:p>
            <a:r>
              <a:rPr lang="en-US" dirty="0"/>
              <a:t>…my Contentment</a:t>
            </a:r>
          </a:p>
        </p:txBody>
      </p:sp>
      <p:sp>
        <p:nvSpPr>
          <p:cNvPr id="64" name="TextBox 63"/>
          <p:cNvSpPr txBox="1"/>
          <p:nvPr/>
        </p:nvSpPr>
        <p:spPr>
          <a:xfrm>
            <a:off x="0" y="4267200"/>
            <a:ext cx="991618" cy="369332"/>
          </a:xfrm>
          <a:prstGeom prst="rect">
            <a:avLst/>
          </a:prstGeom>
          <a:noFill/>
        </p:spPr>
        <p:txBody>
          <a:bodyPr wrap="square" rtlCol="0">
            <a:spAutoFit/>
          </a:bodyPr>
          <a:lstStyle/>
          <a:p>
            <a:r>
              <a:rPr lang="en-US" dirty="0"/>
              <a:t>     Christ</a:t>
            </a:r>
          </a:p>
        </p:txBody>
      </p:sp>
      <p:sp>
        <p:nvSpPr>
          <p:cNvPr id="65" name="TextBox 64"/>
          <p:cNvSpPr txBox="1"/>
          <p:nvPr/>
        </p:nvSpPr>
        <p:spPr>
          <a:xfrm>
            <a:off x="228600" y="4572000"/>
            <a:ext cx="728084" cy="369332"/>
          </a:xfrm>
          <a:prstGeom prst="rect">
            <a:avLst/>
          </a:prstGeom>
          <a:noFill/>
        </p:spPr>
        <p:txBody>
          <a:bodyPr wrap="none" rtlCol="0">
            <a:spAutoFit/>
          </a:bodyPr>
          <a:lstStyle/>
          <a:p>
            <a:r>
              <a:rPr lang="en-US" dirty="0"/>
              <a:t> Spirit</a:t>
            </a:r>
          </a:p>
        </p:txBody>
      </p:sp>
      <p:sp>
        <p:nvSpPr>
          <p:cNvPr id="66" name="TextBox 65"/>
          <p:cNvSpPr txBox="1"/>
          <p:nvPr/>
        </p:nvSpPr>
        <p:spPr>
          <a:xfrm>
            <a:off x="1066800" y="4572000"/>
            <a:ext cx="1943852" cy="338554"/>
          </a:xfrm>
          <a:prstGeom prst="rect">
            <a:avLst/>
          </a:prstGeom>
          <a:noFill/>
        </p:spPr>
        <p:txBody>
          <a:bodyPr wrap="square" rtlCol="0">
            <a:spAutoFit/>
          </a:bodyPr>
          <a:lstStyle/>
          <a:p>
            <a:r>
              <a:rPr lang="en-US" sz="1600" dirty="0"/>
              <a:t>  His provision (1:19)</a:t>
            </a:r>
          </a:p>
        </p:txBody>
      </p:sp>
      <p:sp>
        <p:nvSpPr>
          <p:cNvPr id="67" name="TextBox 66"/>
          <p:cNvSpPr txBox="1"/>
          <p:nvPr/>
        </p:nvSpPr>
        <p:spPr>
          <a:xfrm>
            <a:off x="2971800" y="4572000"/>
            <a:ext cx="1997289" cy="338554"/>
          </a:xfrm>
          <a:prstGeom prst="rect">
            <a:avLst/>
          </a:prstGeom>
          <a:noFill/>
        </p:spPr>
        <p:txBody>
          <a:bodyPr wrap="square" rtlCol="0">
            <a:spAutoFit/>
          </a:bodyPr>
          <a:lstStyle/>
          <a:p>
            <a:r>
              <a:rPr lang="en-US" sz="1600" dirty="0"/>
              <a:t>His fellowship (2:1)</a:t>
            </a:r>
          </a:p>
        </p:txBody>
      </p:sp>
      <p:sp>
        <p:nvSpPr>
          <p:cNvPr id="68" name="TextBox 67"/>
          <p:cNvSpPr txBox="1"/>
          <p:nvPr/>
        </p:nvSpPr>
        <p:spPr>
          <a:xfrm>
            <a:off x="4876800" y="4572000"/>
            <a:ext cx="1585049" cy="338554"/>
          </a:xfrm>
          <a:prstGeom prst="rect">
            <a:avLst/>
          </a:prstGeom>
          <a:noFill/>
        </p:spPr>
        <p:txBody>
          <a:bodyPr wrap="none" rtlCol="0">
            <a:spAutoFit/>
          </a:bodyPr>
          <a:lstStyle/>
          <a:p>
            <a:r>
              <a:rPr lang="en-US" sz="1600" dirty="0"/>
              <a:t>His worship (3:3)</a:t>
            </a:r>
          </a:p>
        </p:txBody>
      </p:sp>
      <p:sp>
        <p:nvSpPr>
          <p:cNvPr id="69" name="TextBox 68"/>
          <p:cNvSpPr txBox="1"/>
          <p:nvPr/>
        </p:nvSpPr>
        <p:spPr>
          <a:xfrm>
            <a:off x="6858000" y="4572000"/>
            <a:ext cx="1417376" cy="338554"/>
          </a:xfrm>
          <a:prstGeom prst="rect">
            <a:avLst/>
          </a:prstGeom>
          <a:noFill/>
        </p:spPr>
        <p:txBody>
          <a:bodyPr wrap="none" rtlCol="0">
            <a:spAutoFit/>
          </a:bodyPr>
          <a:lstStyle/>
          <a:p>
            <a:r>
              <a:rPr lang="en-US" sz="1600" dirty="0"/>
              <a:t>His peace (4:7)</a:t>
            </a:r>
          </a:p>
        </p:txBody>
      </p:sp>
      <p:sp>
        <p:nvSpPr>
          <p:cNvPr id="70" name="TextBox 69"/>
          <p:cNvSpPr txBox="1"/>
          <p:nvPr/>
        </p:nvSpPr>
        <p:spPr>
          <a:xfrm>
            <a:off x="0" y="5029200"/>
            <a:ext cx="1284466" cy="923330"/>
          </a:xfrm>
          <a:prstGeom prst="rect">
            <a:avLst/>
          </a:prstGeom>
          <a:noFill/>
        </p:spPr>
        <p:txBody>
          <a:bodyPr wrap="square" rtlCol="0">
            <a:spAutoFit/>
          </a:bodyPr>
          <a:lstStyle/>
          <a:p>
            <a:r>
              <a:rPr lang="en-US" dirty="0"/>
              <a:t>  Positive</a:t>
            </a:r>
          </a:p>
          <a:p>
            <a:r>
              <a:rPr lang="en-US" dirty="0"/>
              <a:t> Reaction </a:t>
            </a:r>
          </a:p>
          <a:p>
            <a:endParaRPr lang="en-US" dirty="0"/>
          </a:p>
        </p:txBody>
      </p:sp>
      <p:sp>
        <p:nvSpPr>
          <p:cNvPr id="72" name="TextBox 71"/>
          <p:cNvSpPr txBox="1"/>
          <p:nvPr/>
        </p:nvSpPr>
        <p:spPr>
          <a:xfrm>
            <a:off x="1143000" y="4876800"/>
            <a:ext cx="1905000" cy="1169551"/>
          </a:xfrm>
          <a:prstGeom prst="rect">
            <a:avLst/>
          </a:prstGeom>
          <a:noFill/>
        </p:spPr>
        <p:txBody>
          <a:bodyPr wrap="square" rtlCol="0">
            <a:spAutoFit/>
          </a:bodyPr>
          <a:lstStyle/>
          <a:p>
            <a:r>
              <a:rPr lang="en-US" sz="1400" b="1" dirty="0"/>
              <a:t>To difficulty</a:t>
            </a:r>
            <a:r>
              <a:rPr lang="en-US" sz="1400" dirty="0"/>
              <a:t>: “Now I want …circumstances</a:t>
            </a:r>
          </a:p>
          <a:p>
            <a:r>
              <a:rPr lang="en-US" sz="1400" dirty="0"/>
              <a:t>have turned out for the greater progress of the gospel” (1:12)  </a:t>
            </a:r>
          </a:p>
        </p:txBody>
      </p:sp>
      <p:sp>
        <p:nvSpPr>
          <p:cNvPr id="85" name="TextBox 84"/>
          <p:cNvSpPr txBox="1"/>
          <p:nvPr/>
        </p:nvSpPr>
        <p:spPr>
          <a:xfrm flipH="1">
            <a:off x="2971800" y="4876800"/>
            <a:ext cx="1981200" cy="1169551"/>
          </a:xfrm>
          <a:prstGeom prst="rect">
            <a:avLst/>
          </a:prstGeom>
          <a:noFill/>
        </p:spPr>
        <p:txBody>
          <a:bodyPr wrap="square" rtlCol="0">
            <a:spAutoFit/>
          </a:bodyPr>
          <a:lstStyle/>
          <a:p>
            <a:r>
              <a:rPr lang="en-US" sz="1400" b="1" dirty="0"/>
              <a:t>To  others: </a:t>
            </a:r>
            <a:r>
              <a:rPr lang="en-US" sz="1400" dirty="0"/>
              <a:t>“Do all </a:t>
            </a:r>
          </a:p>
          <a:p>
            <a:r>
              <a:rPr lang="en-US" sz="1400" dirty="0"/>
              <a:t>things without grumbling or </a:t>
            </a:r>
          </a:p>
          <a:p>
            <a:r>
              <a:rPr lang="en-US" sz="1400" dirty="0"/>
              <a:t>disputing.” (2:14; Isa. 53::7-9)</a:t>
            </a:r>
          </a:p>
        </p:txBody>
      </p:sp>
      <p:sp>
        <p:nvSpPr>
          <p:cNvPr id="86" name="TextBox 85"/>
          <p:cNvSpPr txBox="1"/>
          <p:nvPr/>
        </p:nvSpPr>
        <p:spPr>
          <a:xfrm>
            <a:off x="4724400" y="4876800"/>
            <a:ext cx="2151358" cy="1169551"/>
          </a:xfrm>
          <a:prstGeom prst="rect">
            <a:avLst/>
          </a:prstGeom>
          <a:noFill/>
        </p:spPr>
        <p:txBody>
          <a:bodyPr wrap="square" rtlCol="0">
            <a:spAutoFit/>
          </a:bodyPr>
          <a:lstStyle/>
          <a:p>
            <a:r>
              <a:rPr lang="en-US" sz="1400" b="1" dirty="0"/>
              <a:t>To the past: </a:t>
            </a:r>
            <a:r>
              <a:rPr lang="en-US" sz="1400" dirty="0"/>
              <a:t> “Forgetting</a:t>
            </a:r>
          </a:p>
          <a:p>
            <a:r>
              <a:rPr lang="en-US" sz="1400" dirty="0"/>
              <a:t>what lies behind and </a:t>
            </a:r>
          </a:p>
          <a:p>
            <a:r>
              <a:rPr lang="en-US" sz="1400" dirty="0"/>
              <a:t>reaching forward …I  </a:t>
            </a:r>
          </a:p>
          <a:p>
            <a:r>
              <a:rPr lang="en-US" sz="1400" dirty="0"/>
              <a:t>press on toward  the</a:t>
            </a:r>
          </a:p>
          <a:p>
            <a:r>
              <a:rPr lang="en-US" sz="1400" dirty="0"/>
              <a:t>goal ….” (3:13-14)    </a:t>
            </a:r>
          </a:p>
        </p:txBody>
      </p:sp>
      <p:sp>
        <p:nvSpPr>
          <p:cNvPr id="89" name="TextBox 88"/>
          <p:cNvSpPr txBox="1"/>
          <p:nvPr/>
        </p:nvSpPr>
        <p:spPr>
          <a:xfrm>
            <a:off x="6629400" y="4876800"/>
            <a:ext cx="2202975" cy="954107"/>
          </a:xfrm>
          <a:prstGeom prst="rect">
            <a:avLst/>
          </a:prstGeom>
          <a:noFill/>
        </p:spPr>
        <p:txBody>
          <a:bodyPr wrap="square" rtlCol="0">
            <a:spAutoFit/>
          </a:bodyPr>
          <a:lstStyle/>
          <a:p>
            <a:r>
              <a:rPr lang="en-US" sz="1400" b="1" dirty="0"/>
              <a:t> To contentment: </a:t>
            </a:r>
            <a:r>
              <a:rPr lang="en-US" sz="1400" dirty="0"/>
              <a:t>“Not</a:t>
            </a:r>
          </a:p>
          <a:p>
            <a:r>
              <a:rPr lang="en-US" sz="1400" dirty="0"/>
              <a:t> that I speak from want,</a:t>
            </a:r>
          </a:p>
          <a:p>
            <a:r>
              <a:rPr lang="en-US" sz="1400" dirty="0"/>
              <a:t> for I have learned to be</a:t>
            </a:r>
          </a:p>
          <a:p>
            <a:r>
              <a:rPr lang="en-US" sz="1400" dirty="0"/>
              <a:t> content  (4:11) </a:t>
            </a:r>
          </a:p>
        </p:txBody>
      </p:sp>
      <p:sp>
        <p:nvSpPr>
          <p:cNvPr id="90" name="TextBox 89"/>
          <p:cNvSpPr txBox="1"/>
          <p:nvPr/>
        </p:nvSpPr>
        <p:spPr>
          <a:xfrm>
            <a:off x="119886" y="5959988"/>
            <a:ext cx="984263" cy="369332"/>
          </a:xfrm>
          <a:prstGeom prst="rect">
            <a:avLst/>
          </a:prstGeom>
          <a:noFill/>
        </p:spPr>
        <p:txBody>
          <a:bodyPr wrap="square" rtlCol="0">
            <a:spAutoFit/>
          </a:bodyPr>
          <a:lstStyle/>
          <a:p>
            <a:r>
              <a:rPr lang="en-US" dirty="0"/>
              <a:t>Theme</a:t>
            </a:r>
          </a:p>
        </p:txBody>
      </p:sp>
      <p:sp>
        <p:nvSpPr>
          <p:cNvPr id="91" name="TextBox 90"/>
          <p:cNvSpPr txBox="1"/>
          <p:nvPr/>
        </p:nvSpPr>
        <p:spPr>
          <a:xfrm>
            <a:off x="1447800" y="5943600"/>
            <a:ext cx="6629400" cy="369332"/>
          </a:xfrm>
          <a:prstGeom prst="rect">
            <a:avLst/>
          </a:prstGeom>
          <a:noFill/>
        </p:spPr>
        <p:txBody>
          <a:bodyPr wrap="square" rtlCol="0">
            <a:spAutoFit/>
          </a:bodyPr>
          <a:lstStyle/>
          <a:p>
            <a:r>
              <a:rPr lang="en-US" dirty="0"/>
              <a:t>    By centering our lives around Christ, we can experience true joy  </a:t>
            </a:r>
          </a:p>
        </p:txBody>
      </p:sp>
      <p:sp>
        <p:nvSpPr>
          <p:cNvPr id="92" name="TextBox 91"/>
          <p:cNvSpPr txBox="1"/>
          <p:nvPr/>
        </p:nvSpPr>
        <p:spPr>
          <a:xfrm>
            <a:off x="0" y="6248400"/>
            <a:ext cx="1218486" cy="338554"/>
          </a:xfrm>
          <a:prstGeom prst="rect">
            <a:avLst/>
          </a:prstGeom>
          <a:noFill/>
        </p:spPr>
        <p:txBody>
          <a:bodyPr wrap="square" rtlCol="0">
            <a:spAutoFit/>
          </a:bodyPr>
          <a:lstStyle/>
          <a:p>
            <a:r>
              <a:rPr lang="en-US" sz="1600" dirty="0"/>
              <a:t>  Key Verse</a:t>
            </a:r>
          </a:p>
        </p:txBody>
      </p:sp>
      <p:sp>
        <p:nvSpPr>
          <p:cNvPr id="93" name="TextBox 92"/>
          <p:cNvSpPr txBox="1"/>
          <p:nvPr/>
        </p:nvSpPr>
        <p:spPr>
          <a:xfrm>
            <a:off x="1981200" y="6248400"/>
            <a:ext cx="6037200" cy="369332"/>
          </a:xfrm>
          <a:prstGeom prst="rect">
            <a:avLst/>
          </a:prstGeom>
          <a:noFill/>
        </p:spPr>
        <p:txBody>
          <a:bodyPr wrap="square" rtlCol="0">
            <a:spAutoFit/>
          </a:bodyPr>
          <a:lstStyle/>
          <a:p>
            <a:r>
              <a:rPr lang="en-US" dirty="0"/>
              <a:t>“Rejoice in the Lord always, again I will say, rejoice” (4:4)  </a:t>
            </a:r>
          </a:p>
        </p:txBody>
      </p:sp>
      <p:sp>
        <p:nvSpPr>
          <p:cNvPr id="4" name="TextBox 3">
            <a:extLst>
              <a:ext uri="{FF2B5EF4-FFF2-40B4-BE49-F238E27FC236}">
                <a16:creationId xmlns:a16="http://schemas.microsoft.com/office/drawing/2014/main" id="{E25196B4-D8E6-DC43-9421-F14805473B86}"/>
              </a:ext>
            </a:extLst>
          </p:cNvPr>
          <p:cNvSpPr txBox="1"/>
          <p:nvPr/>
        </p:nvSpPr>
        <p:spPr>
          <a:xfrm>
            <a:off x="7305" y="1625107"/>
            <a:ext cx="1249244" cy="2400657"/>
          </a:xfrm>
          <a:prstGeom prst="rect">
            <a:avLst/>
          </a:prstGeom>
          <a:noFill/>
        </p:spPr>
        <p:txBody>
          <a:bodyPr wrap="square" rtlCol="0">
            <a:spAutoFit/>
          </a:bodyPr>
          <a:lstStyle/>
          <a:p>
            <a:r>
              <a:rPr lang="en-US" sz="1500" dirty="0"/>
              <a:t>“…Therefore, my brothers, whom I love and long for, </a:t>
            </a:r>
            <a:r>
              <a:rPr lang="en-US" sz="1500" b="1" dirty="0"/>
              <a:t>my joy and crown</a:t>
            </a:r>
            <a:r>
              <a:rPr lang="en-US" sz="1500" dirty="0"/>
              <a:t>, stand firm thus in the Lord, my beloved” (4:1)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53672467"/>
              </p:ext>
            </p:extLst>
          </p:nvPr>
        </p:nvGraphicFramePr>
        <p:xfrm>
          <a:off x="0" y="-76200"/>
          <a:ext cx="9212267" cy="6858000"/>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40640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u="sng" dirty="0">
                <a:latin typeface="Arial" panose="020B0604020202020204" pitchFamily="34" charset="0"/>
                <a:cs typeface="Arial" panose="020B0604020202020204" pitchFamily="34" charset="0"/>
              </a:rPr>
              <a:t>Philippians</a:t>
            </a:r>
            <a:r>
              <a:rPr lang="en-US" sz="1600" b="1" dirty="0">
                <a:latin typeface="Arial" panose="020B0604020202020204" pitchFamily="34" charset="0"/>
                <a:cs typeface="Arial" panose="020B0604020202020204" pitchFamily="34" charset="0"/>
              </a:rPr>
              <a:t>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b="1"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a:t>Thesss,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169568" cy="584775"/>
          </a:xfrm>
          <a:prstGeom prst="rect">
            <a:avLst/>
          </a:prstGeom>
          <a:noFill/>
        </p:spPr>
        <p:txBody>
          <a:bodyPr wrap="none" rtlCol="0">
            <a:spAutoFit/>
          </a:bodyPr>
          <a:lstStyle/>
          <a:p>
            <a:r>
              <a:rPr lang="en-US" sz="1600" dirty="0"/>
              <a:t>AD 52 - 1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533177" cy="276999"/>
          </a:xfrm>
          <a:prstGeom prst="rect">
            <a:avLst/>
          </a:prstGeom>
          <a:noFill/>
        </p:spPr>
        <p:txBody>
          <a:bodyPr wrap="none" rtlCol="0">
            <a:spAutoFit/>
          </a:bodyPr>
          <a:lstStyle/>
          <a:p>
            <a:r>
              <a:rPr lang="en-US" sz="1200" b="1" dirty="0"/>
              <a:t>AD 56- 1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620636"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a:t>
            </a:r>
            <a:r>
              <a:rPr lang="en-US" sz="1400" b="1" dirty="0"/>
              <a:t>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61455" y="5782024"/>
            <a:ext cx="1651414" cy="523220"/>
          </a:xfrm>
          <a:prstGeom prst="rect">
            <a:avLst/>
          </a:prstGeom>
          <a:noFill/>
        </p:spPr>
        <p:txBody>
          <a:bodyPr wrap="none" rtlCol="0">
            <a:spAutoFit/>
          </a:bodyPr>
          <a:lstStyle/>
          <a:p>
            <a:r>
              <a:rPr lang="en-US" sz="1400" dirty="0"/>
              <a:t>AD 66 - Hebrews (?)</a:t>
            </a:r>
          </a:p>
          <a:p>
            <a:r>
              <a:rPr lang="en-US" sz="1400"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B83A43CD-784A-A744-A356-52E95BC206C2}"/>
              </a:ext>
            </a:extLst>
          </p:cNvPr>
          <p:cNvCxnSpPr/>
          <p:nvPr/>
        </p:nvCxnSpPr>
        <p:spPr>
          <a:xfrm>
            <a:off x="5870353" y="3662474"/>
            <a:ext cx="914400" cy="9144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F58B-46BA-564D-ABBB-4F74A02F6424}"/>
              </a:ext>
            </a:extLst>
          </p:cNvPr>
          <p:cNvSpPr>
            <a:spLocks noGrp="1"/>
          </p:cNvSpPr>
          <p:nvPr>
            <p:ph type="title"/>
          </p:nvPr>
        </p:nvSpPr>
        <p:spPr>
          <a:xfrm>
            <a:off x="147637" y="20955"/>
            <a:ext cx="8848726" cy="1608046"/>
          </a:xfrm>
        </p:spPr>
        <p:txBody>
          <a:bodyPr>
            <a:normAutofit/>
          </a:bodyPr>
          <a:lstStyle/>
          <a:p>
            <a:r>
              <a:rPr lang="en-US" sz="3200" dirty="0"/>
              <a:t>The Second Missionary Journey (Acts 15:36-18:22)</a:t>
            </a:r>
          </a:p>
        </p:txBody>
      </p:sp>
      <p:sp>
        <p:nvSpPr>
          <p:cNvPr id="4" name="TextBox 3">
            <a:extLst>
              <a:ext uri="{FF2B5EF4-FFF2-40B4-BE49-F238E27FC236}">
                <a16:creationId xmlns:a16="http://schemas.microsoft.com/office/drawing/2014/main" id="{429802CA-FE44-BD41-8B61-4F3E5E1CCF9D}"/>
              </a:ext>
            </a:extLst>
          </p:cNvPr>
          <p:cNvSpPr txBox="1"/>
          <p:nvPr/>
        </p:nvSpPr>
        <p:spPr>
          <a:xfrm>
            <a:off x="95250" y="1629001"/>
            <a:ext cx="1709738" cy="3139321"/>
          </a:xfrm>
          <a:prstGeom prst="rect">
            <a:avLst/>
          </a:prstGeom>
          <a:solidFill>
            <a:schemeClr val="accent1"/>
          </a:solidFill>
        </p:spPr>
        <p:txBody>
          <a:bodyPr wrap="square" rtlCol="0">
            <a:spAutoFit/>
          </a:bodyPr>
          <a:lstStyle/>
          <a:p>
            <a:r>
              <a:rPr lang="en-US" b="1" dirty="0"/>
              <a:t>COMPANIONS </a:t>
            </a:r>
            <a:r>
              <a:rPr lang="en-US" dirty="0"/>
              <a:t>Paul, Silas, Timothy, Luke</a:t>
            </a:r>
          </a:p>
          <a:p>
            <a:endParaRPr lang="en-US" dirty="0"/>
          </a:p>
          <a:p>
            <a:r>
              <a:rPr lang="en-US" b="1" dirty="0"/>
              <a:t>TIME</a:t>
            </a:r>
            <a:r>
              <a:rPr lang="en-US" dirty="0"/>
              <a:t>: About 3 years (AD 50-53)</a:t>
            </a:r>
          </a:p>
          <a:p>
            <a:endParaRPr lang="en-US" b="1" dirty="0"/>
          </a:p>
          <a:p>
            <a:r>
              <a:rPr lang="en-US" b="1" dirty="0"/>
              <a:t>DISTANCE</a:t>
            </a:r>
            <a:r>
              <a:rPr lang="en-US" dirty="0"/>
              <a:t> -  2800-3000 miles</a:t>
            </a:r>
          </a:p>
        </p:txBody>
      </p:sp>
      <p:sp>
        <p:nvSpPr>
          <p:cNvPr id="7" name="TextBox 6">
            <a:extLst>
              <a:ext uri="{FF2B5EF4-FFF2-40B4-BE49-F238E27FC236}">
                <a16:creationId xmlns:a16="http://schemas.microsoft.com/office/drawing/2014/main" id="{53CF41BA-684D-2C43-9E7D-0B0BA25861D9}"/>
              </a:ext>
            </a:extLst>
          </p:cNvPr>
          <p:cNvSpPr txBox="1"/>
          <p:nvPr/>
        </p:nvSpPr>
        <p:spPr>
          <a:xfrm>
            <a:off x="5543552" y="1629001"/>
            <a:ext cx="3609974" cy="3693319"/>
          </a:xfrm>
          <a:prstGeom prst="rect">
            <a:avLst/>
          </a:prstGeom>
          <a:solidFill>
            <a:schemeClr val="bg2"/>
          </a:solidFill>
          <a:ln>
            <a:solidFill>
              <a:schemeClr val="accent2">
                <a:lumMod val="60000"/>
                <a:lumOff val="40000"/>
              </a:schemeClr>
            </a:solidFill>
          </a:ln>
        </p:spPr>
        <p:txBody>
          <a:bodyPr wrap="square" rtlCol="0">
            <a:spAutoFit/>
          </a:bodyPr>
          <a:lstStyle/>
          <a:p>
            <a:r>
              <a:rPr lang="en-US" dirty="0"/>
              <a:t>              4.  Apolonia (17:1)</a:t>
            </a:r>
          </a:p>
          <a:p>
            <a:r>
              <a:rPr lang="en-US" dirty="0"/>
              <a:t>              5.  Thessalonica (17:1-9)</a:t>
            </a:r>
          </a:p>
          <a:p>
            <a:r>
              <a:rPr lang="en-US" dirty="0"/>
              <a:t>              6 . Berea (17:10-17)</a:t>
            </a:r>
          </a:p>
          <a:p>
            <a:pPr marL="400050" indent="-400050">
              <a:buAutoNum type="romanUcPeriod" startAt="7"/>
            </a:pPr>
            <a:r>
              <a:rPr lang="en-US" b="1" dirty="0"/>
              <a:t>PROVINCE: ACHAIA (Greece)</a:t>
            </a:r>
          </a:p>
          <a:p>
            <a:r>
              <a:rPr lang="en-US" b="1" dirty="0"/>
              <a:t>              1</a:t>
            </a:r>
            <a:r>
              <a:rPr lang="en-US" dirty="0"/>
              <a:t>.  Athens (17:15-34)</a:t>
            </a:r>
            <a:br>
              <a:rPr lang="en-US" dirty="0"/>
            </a:br>
            <a:r>
              <a:rPr lang="en-US" dirty="0"/>
              <a:t>               2.  Corinth (18:1-17)</a:t>
            </a:r>
          </a:p>
          <a:p>
            <a:r>
              <a:rPr lang="en-US" dirty="0"/>
              <a:t>               3.  Cenchrea (18:18</a:t>
            </a:r>
            <a:r>
              <a:rPr lang="en-US" b="1" dirty="0"/>
              <a:t>)</a:t>
            </a:r>
          </a:p>
          <a:p>
            <a:r>
              <a:rPr lang="en-US" b="1" dirty="0"/>
              <a:t> VIII.</a:t>
            </a:r>
            <a:r>
              <a:rPr lang="en-US" dirty="0"/>
              <a:t> </a:t>
            </a:r>
            <a:r>
              <a:rPr lang="en-US" b="1" dirty="0"/>
              <a:t>PROVINCE</a:t>
            </a:r>
            <a:r>
              <a:rPr lang="en-US" dirty="0"/>
              <a:t>: ASIA MINOR</a:t>
            </a:r>
            <a:br>
              <a:rPr lang="en-US" dirty="0"/>
            </a:br>
            <a:r>
              <a:rPr lang="en-US" b="1" dirty="0"/>
              <a:t>               1.  </a:t>
            </a:r>
            <a:r>
              <a:rPr lang="en-US" dirty="0"/>
              <a:t>Ephesians (18:19-21)</a:t>
            </a:r>
            <a:br>
              <a:rPr lang="en-US" dirty="0"/>
            </a:br>
            <a:r>
              <a:rPr lang="en-US" b="1" dirty="0"/>
              <a:t>IX.    PROVINCE</a:t>
            </a:r>
            <a:r>
              <a:rPr lang="en-US" dirty="0"/>
              <a:t>: SYRIA</a:t>
            </a:r>
          </a:p>
          <a:p>
            <a:r>
              <a:rPr lang="en-US" dirty="0"/>
              <a:t>               1. Caesarea (18:22) </a:t>
            </a:r>
            <a:br>
              <a:rPr lang="en-US" dirty="0"/>
            </a:br>
            <a:r>
              <a:rPr lang="en-US" dirty="0"/>
              <a:t>               2. Jerusalem (18:21-22)</a:t>
            </a:r>
            <a:br>
              <a:rPr lang="en-US" dirty="0"/>
            </a:br>
            <a:r>
              <a:rPr lang="en-US" dirty="0"/>
              <a:t>               3.  Antioch (18:22)</a:t>
            </a:r>
          </a:p>
        </p:txBody>
      </p:sp>
      <p:sp>
        <p:nvSpPr>
          <p:cNvPr id="8" name="TextBox 7">
            <a:extLst>
              <a:ext uri="{FF2B5EF4-FFF2-40B4-BE49-F238E27FC236}">
                <a16:creationId xmlns:a16="http://schemas.microsoft.com/office/drawing/2014/main" id="{EACAD28F-9500-1C48-A37E-D2642498E19A}"/>
              </a:ext>
            </a:extLst>
          </p:cNvPr>
          <p:cNvSpPr txBox="1"/>
          <p:nvPr/>
        </p:nvSpPr>
        <p:spPr>
          <a:xfrm>
            <a:off x="1857377" y="1629001"/>
            <a:ext cx="3638549" cy="5078313"/>
          </a:xfrm>
          <a:prstGeom prst="rect">
            <a:avLst/>
          </a:prstGeom>
          <a:solidFill>
            <a:schemeClr val="bg2"/>
          </a:solidFill>
          <a:ln>
            <a:solidFill>
              <a:schemeClr val="bg2"/>
            </a:solidFill>
          </a:ln>
        </p:spPr>
        <p:txBody>
          <a:bodyPr wrap="square" rtlCol="0">
            <a:spAutoFit/>
          </a:bodyPr>
          <a:lstStyle/>
          <a:p>
            <a:r>
              <a:rPr lang="en-US" b="1" dirty="0"/>
              <a:t>I.     PROVINCE: </a:t>
            </a:r>
            <a:r>
              <a:rPr lang="en-US" dirty="0"/>
              <a:t>SYRIA</a:t>
            </a:r>
          </a:p>
          <a:p>
            <a:pPr marL="800100" lvl="1" indent="-342900">
              <a:buFont typeface="+mj-lt"/>
              <a:buAutoNum type="arabicPeriod"/>
            </a:pPr>
            <a:r>
              <a:rPr lang="en-US" dirty="0"/>
              <a:t>Antioch (15:35-41)</a:t>
            </a:r>
          </a:p>
          <a:p>
            <a:pPr marL="400050" indent="-400050">
              <a:buAutoNum type="romanUcPeriod" startAt="2"/>
            </a:pPr>
            <a:r>
              <a:rPr lang="en-US" b="1" dirty="0"/>
              <a:t>PROVINCE: </a:t>
            </a:r>
            <a:r>
              <a:rPr lang="en-US" dirty="0"/>
              <a:t>CILICIA (15:41)</a:t>
            </a:r>
          </a:p>
          <a:p>
            <a:pPr marL="400050" indent="-400050">
              <a:buAutoNum type="romanUcPeriod" startAt="2"/>
            </a:pPr>
            <a:r>
              <a:rPr lang="en-US" b="1" dirty="0"/>
              <a:t>PROVINCE</a:t>
            </a:r>
            <a:r>
              <a:rPr lang="en-US" dirty="0"/>
              <a:t>: GALATIA</a:t>
            </a:r>
          </a:p>
          <a:p>
            <a:r>
              <a:rPr lang="en-US" dirty="0"/>
              <a:t>       A.  Region: Lycaonia (14:6)</a:t>
            </a:r>
          </a:p>
          <a:p>
            <a:r>
              <a:rPr lang="en-US" dirty="0"/>
              <a:t>           1.  Derbe (16:1-5)</a:t>
            </a:r>
            <a:br>
              <a:rPr lang="en-US" dirty="0"/>
            </a:br>
            <a:r>
              <a:rPr lang="en-US" dirty="0"/>
              <a:t>           2.  Lystra (16:1-5)</a:t>
            </a:r>
          </a:p>
          <a:p>
            <a:r>
              <a:rPr lang="en-US" dirty="0"/>
              <a:t>IV.   </a:t>
            </a:r>
            <a:r>
              <a:rPr lang="en-US" b="1" dirty="0"/>
              <a:t>PROVINCE: ASIA MINOR </a:t>
            </a:r>
          </a:p>
          <a:p>
            <a:r>
              <a:rPr lang="en-US" dirty="0"/>
              <a:t>        A. Region: Phrygia (16:6)</a:t>
            </a:r>
          </a:p>
          <a:p>
            <a:r>
              <a:rPr lang="en-US" dirty="0"/>
              <a:t>        B. Region: Mysia (16:7)</a:t>
            </a:r>
            <a:br>
              <a:rPr lang="en-US" dirty="0"/>
            </a:br>
            <a:r>
              <a:rPr lang="en-US" dirty="0"/>
              <a:t>            1.  Troas (16:8-11)</a:t>
            </a:r>
          </a:p>
          <a:p>
            <a:pPr marL="400050" indent="-400050">
              <a:buAutoNum type="romanUcPeriod" startAt="5"/>
            </a:pPr>
            <a:r>
              <a:rPr lang="en-US" b="1" dirty="0"/>
              <a:t>PROVINCE: </a:t>
            </a:r>
            <a:r>
              <a:rPr lang="en-US" dirty="0"/>
              <a:t>SAMO-THRACIA</a:t>
            </a:r>
            <a:br>
              <a:rPr lang="en-US" dirty="0"/>
            </a:br>
            <a:r>
              <a:rPr lang="en-US" dirty="0"/>
              <a:t> (16:11)</a:t>
            </a:r>
          </a:p>
          <a:p>
            <a:pPr marL="400050" indent="-400050">
              <a:buAutoNum type="romanUcPeriod" startAt="5"/>
            </a:pPr>
            <a:r>
              <a:rPr lang="en-US" b="1" dirty="0"/>
              <a:t>PROVINCE:</a:t>
            </a:r>
            <a:r>
              <a:rPr lang="en-US" dirty="0"/>
              <a:t> MACEDONIA (16:9)</a:t>
            </a:r>
          </a:p>
          <a:p>
            <a:r>
              <a:rPr lang="en-US" dirty="0"/>
              <a:t>             1. Neapolis (16:11)</a:t>
            </a:r>
          </a:p>
          <a:p>
            <a:r>
              <a:rPr lang="en-US" dirty="0"/>
              <a:t>             2. </a:t>
            </a:r>
            <a:r>
              <a:rPr lang="en-US" b="1" dirty="0"/>
              <a:t>Philippi (16:12-40)</a:t>
            </a:r>
          </a:p>
          <a:p>
            <a:r>
              <a:rPr lang="en-US" dirty="0"/>
              <a:t>             3. Amphipolis (17:1)</a:t>
            </a:r>
          </a:p>
        </p:txBody>
      </p:sp>
      <p:cxnSp>
        <p:nvCxnSpPr>
          <p:cNvPr id="5" name="Straight Arrow Connector 4">
            <a:extLst>
              <a:ext uri="{FF2B5EF4-FFF2-40B4-BE49-F238E27FC236}">
                <a16:creationId xmlns:a16="http://schemas.microsoft.com/office/drawing/2014/main" id="{44E3FB7A-1965-9042-83F9-482A789B687E}"/>
              </a:ext>
            </a:extLst>
          </p:cNvPr>
          <p:cNvCxnSpPr>
            <a:cxnSpLocks/>
          </p:cNvCxnSpPr>
          <p:nvPr/>
        </p:nvCxnSpPr>
        <p:spPr>
          <a:xfrm flipH="1">
            <a:off x="4343400" y="5228999"/>
            <a:ext cx="951408" cy="91092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59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35562F-996A-0345-8837-80A8B0EBC8E1}"/>
              </a:ext>
            </a:extLst>
          </p:cNvPr>
          <p:cNvSpPr/>
          <p:nvPr/>
        </p:nvSpPr>
        <p:spPr>
          <a:xfrm>
            <a:off x="3432104" y="3244334"/>
            <a:ext cx="2279791" cy="369332"/>
          </a:xfrm>
          <a:prstGeom prst="rect">
            <a:avLst/>
          </a:prstGeom>
        </p:spPr>
        <p:txBody>
          <a:bodyPr wrap="none">
            <a:spAutoFit/>
          </a:bodyPr>
          <a:lstStyle/>
          <a:p>
            <a:r>
              <a:rPr lang="en-US" dirty="0"/>
              <a:t>paul's missionary map</a:t>
            </a:r>
          </a:p>
        </p:txBody>
      </p:sp>
      <p:pic>
        <p:nvPicPr>
          <p:cNvPr id="1026" name="Picture 2" descr="Apostle Paul's Second Missionary Journey Large Map">
            <a:extLst>
              <a:ext uri="{FF2B5EF4-FFF2-40B4-BE49-F238E27FC236}">
                <a16:creationId xmlns:a16="http://schemas.microsoft.com/office/drawing/2014/main" id="{D261F2AD-7BD9-7D43-8646-8557D060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24CFF0F-50FB-F145-9187-3F3E72686491}"/>
              </a:ext>
            </a:extLst>
          </p:cNvPr>
          <p:cNvSpPr txBox="1"/>
          <p:nvPr/>
        </p:nvSpPr>
        <p:spPr>
          <a:xfrm>
            <a:off x="103178" y="457200"/>
            <a:ext cx="1186070" cy="338554"/>
          </a:xfrm>
          <a:prstGeom prst="rect">
            <a:avLst/>
          </a:prstGeom>
          <a:solidFill>
            <a:schemeClr val="accent4">
              <a:lumMod val="40000"/>
              <a:lumOff val="60000"/>
            </a:schemeClr>
          </a:solidFill>
        </p:spPr>
        <p:txBody>
          <a:bodyPr wrap="square" rtlCol="0">
            <a:spAutoFit/>
          </a:bodyPr>
          <a:lstStyle/>
          <a:p>
            <a:endParaRPr lang="en-US" sz="1600" dirty="0">
              <a:highlight>
                <a:srgbClr val="000000"/>
              </a:highlight>
            </a:endParaRPr>
          </a:p>
        </p:txBody>
      </p:sp>
      <p:sp>
        <p:nvSpPr>
          <p:cNvPr id="5" name="TextBox 4">
            <a:extLst>
              <a:ext uri="{FF2B5EF4-FFF2-40B4-BE49-F238E27FC236}">
                <a16:creationId xmlns:a16="http://schemas.microsoft.com/office/drawing/2014/main" id="{0CDCEEBF-1EA2-3E4C-BA78-4752589CB41B}"/>
              </a:ext>
            </a:extLst>
          </p:cNvPr>
          <p:cNvSpPr txBox="1"/>
          <p:nvPr/>
        </p:nvSpPr>
        <p:spPr>
          <a:xfrm>
            <a:off x="0" y="5103674"/>
            <a:ext cx="6602422" cy="1754326"/>
          </a:xfrm>
          <a:prstGeom prst="rect">
            <a:avLst/>
          </a:prstGeom>
          <a:solidFill>
            <a:schemeClr val="accent1"/>
          </a:solidFill>
          <a:ln w="38100">
            <a:solidFill>
              <a:srgbClr val="FF0000"/>
            </a:solidFill>
          </a:ln>
        </p:spPr>
        <p:txBody>
          <a:bodyPr wrap="square" rtlCol="0">
            <a:spAutoFit/>
          </a:bodyPr>
          <a:lstStyle/>
          <a:p>
            <a:r>
              <a:rPr lang="en-US" dirty="0"/>
              <a:t>“And a vision appeared to Paul in the night: a man of Macedonia was standing there, urging him and saying, “Come over to Macedonia and help us…11 </a:t>
            </a:r>
            <a:r>
              <a:rPr lang="en-US" b="1" dirty="0"/>
              <a:t>So, setting sail from </a:t>
            </a:r>
            <a:r>
              <a:rPr lang="en-US" b="1" dirty="0">
                <a:solidFill>
                  <a:srgbClr val="FFFF00"/>
                </a:solidFill>
              </a:rPr>
              <a:t>Troas</a:t>
            </a:r>
            <a:r>
              <a:rPr lang="en-US" dirty="0">
                <a:solidFill>
                  <a:srgbClr val="FFFF00"/>
                </a:solidFill>
              </a:rPr>
              <a:t>,</a:t>
            </a:r>
            <a:r>
              <a:rPr lang="en-US" dirty="0"/>
              <a:t> we made a direct voyage to Samothrace, and the following day to Neapolis, 12 </a:t>
            </a:r>
            <a:r>
              <a:rPr lang="en-US" b="1" dirty="0"/>
              <a:t>and from there to </a:t>
            </a:r>
            <a:r>
              <a:rPr lang="en-US" b="1" dirty="0">
                <a:solidFill>
                  <a:srgbClr val="FF0000"/>
                </a:solidFill>
              </a:rPr>
              <a:t>Philippi</a:t>
            </a:r>
            <a:r>
              <a:rPr lang="en-US" dirty="0"/>
              <a:t>, which is a leading city of the[d] district of Macedonia and a Roman colony.  (Acts 16:9, 12)</a:t>
            </a:r>
          </a:p>
        </p:txBody>
      </p:sp>
      <p:cxnSp>
        <p:nvCxnSpPr>
          <p:cNvPr id="7" name="Straight Arrow Connector 6">
            <a:extLst>
              <a:ext uri="{FF2B5EF4-FFF2-40B4-BE49-F238E27FC236}">
                <a16:creationId xmlns:a16="http://schemas.microsoft.com/office/drawing/2014/main" id="{02FC0EE4-5571-8747-B452-8FFFB8266805}"/>
              </a:ext>
            </a:extLst>
          </p:cNvPr>
          <p:cNvCxnSpPr>
            <a:cxnSpLocks/>
          </p:cNvCxnSpPr>
          <p:nvPr/>
        </p:nvCxnSpPr>
        <p:spPr>
          <a:xfrm flipH="1">
            <a:off x="2209800" y="611487"/>
            <a:ext cx="381000" cy="91092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0CC6E27-C714-1146-8853-6848158E5C72}"/>
              </a:ext>
            </a:extLst>
          </p:cNvPr>
          <p:cNvCxnSpPr>
            <a:cxnSpLocks/>
          </p:cNvCxnSpPr>
          <p:nvPr/>
        </p:nvCxnSpPr>
        <p:spPr>
          <a:xfrm flipH="1">
            <a:off x="3241604" y="1030381"/>
            <a:ext cx="381000" cy="910923"/>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691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1801</TotalTime>
  <Words>4308</Words>
  <Application>Microsoft Macintosh PowerPoint</Application>
  <PresentationFormat>On-screen Show (4:3)</PresentationFormat>
  <Paragraphs>460</Paragraphs>
  <Slides>21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Acts 16:6-10</vt:lpstr>
      <vt:lpstr>Philippians</vt:lpstr>
      <vt:lpstr>PowerPoint Presentation</vt:lpstr>
      <vt:lpstr>PowerPoint Presentation</vt:lpstr>
      <vt:lpstr>About the New Testament  “Canon”</vt:lpstr>
      <vt:lpstr>PowerPoint Presentation</vt:lpstr>
      <vt:lpstr>The Second Missionary Journey (Acts 15:36-18:22)</vt:lpstr>
      <vt:lpstr>PowerPoint Presentation</vt:lpstr>
      <vt:lpstr>The Third Missionary Journey (Acts 18:23-21:17)</vt:lpstr>
      <vt:lpstr>PowerPoint Presentation</vt:lpstr>
      <vt:lpstr>About the city</vt:lpstr>
      <vt:lpstr>Introduction</vt:lpstr>
      <vt:lpstr>Who wrote the book?</vt:lpstr>
      <vt:lpstr>Where are we?</vt:lpstr>
      <vt:lpstr>Why Is Philippians so important?</vt:lpstr>
      <vt:lpstr>What’s the point?</vt:lpstr>
      <vt:lpstr>Application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100</cp:revision>
  <cp:lastPrinted>2022-04-24T11:38:06Z</cp:lastPrinted>
  <dcterms:created xsi:type="dcterms:W3CDTF">2010-11-07T11:38:16Z</dcterms:created>
  <dcterms:modified xsi:type="dcterms:W3CDTF">2023-01-05T00:19:55Z</dcterms:modified>
</cp:coreProperties>
</file>